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59"/>
  </p:notesMasterIdLst>
  <p:handoutMasterIdLst>
    <p:handoutMasterId r:id="rId60"/>
  </p:handoutMasterIdLst>
  <p:sldIdLst>
    <p:sldId id="265" r:id="rId2"/>
    <p:sldId id="324" r:id="rId3"/>
    <p:sldId id="327" r:id="rId4"/>
    <p:sldId id="328" r:id="rId5"/>
    <p:sldId id="331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4" r:id="rId26"/>
    <p:sldId id="352" r:id="rId27"/>
    <p:sldId id="353" r:id="rId28"/>
    <p:sldId id="355" r:id="rId29"/>
    <p:sldId id="356" r:id="rId30"/>
    <p:sldId id="358" r:id="rId31"/>
    <p:sldId id="357" r:id="rId32"/>
    <p:sldId id="359" r:id="rId33"/>
    <p:sldId id="360" r:id="rId34"/>
    <p:sldId id="361" r:id="rId35"/>
    <p:sldId id="362" r:id="rId36"/>
    <p:sldId id="329" r:id="rId37"/>
    <p:sldId id="330" r:id="rId38"/>
    <p:sldId id="363" r:id="rId39"/>
    <p:sldId id="364" r:id="rId40"/>
    <p:sldId id="366" r:id="rId41"/>
    <p:sldId id="369" r:id="rId42"/>
    <p:sldId id="370" r:id="rId43"/>
    <p:sldId id="380" r:id="rId44"/>
    <p:sldId id="381" r:id="rId45"/>
    <p:sldId id="382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67" r:id="rId56"/>
    <p:sldId id="368" r:id="rId57"/>
    <p:sldId id="263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5256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013" y="53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5:33.2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1 531 24575,'0'0'0,"0"-4"0,0-4 0,7-8 0,5-3 0,8-3 0,6 0 0,6-5 0,0 2 0,-1-4 0,-4 1 0,-1 1 0,-7 2 0,-2 3 0,-1 0 0,-1 2 0,2 1 0,1-1 0,0 1 0,1 0 0,4 0 0,-4-1 0,5 5 0,-1-1 0,-4 1 0,-1 2 0,-5 0 0,1 3 0,-1 2 0,2 4 0,2 1 0,0 2 0,2 0 0,0 2 0,0-1 0,1 1 0,0-1 0,0 0 0,-4 4 0,-1 1 0,1 3 0,0-1 0,1 3 0,1 3 0,1-1 0,0 0 0,-3 3 0,0-3 0,-1-3 0,2 2 0,-4 1 0,1 2 0,1-2 0,1-3 0,1 2 0,1 1 0,1-2 0,0 2 0,-3 2 0,0 1 0,0-2 0,0 2 0,-3 0 0,1-3 0,1-2 0,1-4 0,-2 2 0,0-2 0,-3 2 0,1-1 0,-3 3 0,2-2 0,1-1 0,3-3 0,1-1 0,2 3 0,5 2 0,1 1 0,0-2 0,-1-2 0,-1-1 0,-1-2 0,0-1 0,-1-1 0,0 0 0,-1 0 0,1-1 0,-1 1 0,0-4 0,1 0 0,-1-4 0,1-4 0,-1-2 0,1 1 0,-1 2 0,1 0 0,-5-2 0,1 3 0,-1 2 0,-2-2 0,0-2 0,1-1 0,1-3 0,2-2 0,1 0 0,1 2 0,0 0 0,1 4 0,-4 0 0,0 2 0,-1 3 0,2 2 0,0-1 0,1 0 0,5 2 0,0 1 0,1-3 0,-1 1 0,-1 1 0,3 1 0,-1 1 0,4 0 0,3 6 0,3-1 0,-6 5 0,-2 0 0,-3 2 0,-2 0 0,-5 1 0,-1-2 0,-1 2 0,-2 2 0,0-1 0,6 8 0,1 6 0,-2 2 0,0 4 0,4 2 0,1 2 0,0-2 0,-4-3 0,-4-3 0,-1-8 0,-4-2 0,1-5 0,-2-1 0,1-3 0,3-3 0,3-2 0,1-2 0,2-2 0,1 0 0,0 0 0,1-1 0,0 1 0,4 0 0,0-1 0,4-3 0,-1-4 0,3-4 0,2-3 0,-5-3 0,1-1 0,-2 3 0,-1 0 0,1 0 0,0-1 0,-2 3 0,3 0 0,2-1 0,0-1 0,-2-1 0,3 2 0,-3 5 0,2-2 0,-5 0 0,-2 2 0,2-2 0,3 2 0,0 3 0,3 2 0,-2 2 0,-1 1 0,2 2 0,-2 0 0,2 1 0,2-1 0,-1 0 0,-2 1 0,-2-1 0,-6 4 0,1 0 0,-1 0 0,-3 3 0,3 0 0,0-1 0,0 2 0,1-2 0,-1 8 0,0-2 0,0-2 0,0 2 0,0 1 0,0 2 0,-1-2 0,0-3 0,1-3 0,-4 2 0,-1-3 0,1-1 0,0-2 0,1-1 0,1-1 0,1-1 0,4-4 0,4 0 0,1-5 0,-1 2 0,-6-4 0,3 2 0,2-2 0,-1 1 0,0-1 0,-1 2 0,-2-2 0,3-1 0,0 1 0,-2 2 0,0 3 0,-1 2 0,-5-2 0,-1 1 0,0 1 0,0 1 0,1 1 0,1 1 0,0 5 0,1 7 0,4 13 0,1 0 0,-4 1 0,-1-1 0,-1 0 0,0-6 0,0-2 0,0-3 0,1-5 0,0-3 0,0-2 0,1-2 0,-1-2 0,1 1 0,0-1 0,-1 0 0,5 1 0,-1-1 0,1 1 0,-1-4 0,-1-4 0,-1 0 0,3-3 0,0-2 0,-1 1 0,-4-2 0,7-1 0,-1 3 0,4 2 0,2 4 0,0 2 0,-2 2 0,-3 1 0,-2 1 0,-2 1 0,-1 0 0,-1-1 0,-1 1 0,0-1 0,0 0 0,0 0 0,-4 4 0,1 0 0,-1 0 0,1-1 0,1-1 0,1 4 0,1-1 0,0-1 0,1 3 0,0 0 0,3 2 0,1-1 0,4-1 0,-5 1 0,-1 0 0,-2 1 0,-1-1 0,0-2 0,0-1 0,0-2 0,0-2 0,-3-4 0,-1-5 0,0-4 0,2 0 0,0-2 0,1 3 0,1 2 0,0 3 0,0 2 0,-3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5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24575,'9'0'0,"0"0"0,-1 1 0,1 1 0,0 0 0,0 0 0,-1 0 0,1 1 0,-1 0 0,0 1 0,0 0 0,0 0 0,-1 1 0,1 0 0,-1 0 0,9 9 0,7 3 0,129 108 0,-109-98 37,-23-16-1439,-7-3-5424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0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24575,'3'-2'0,"0"0"0,0 0 0,0 0 0,0 0 0,-1-1 0,1 1 0,0-1 0,-1 1 0,0-1 0,1 0 0,-1 0 0,0 0 0,1-4 0,133-193 0,-90 150-1365,-39 41-5461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2285 24575,'0'-1394'0,"-4"1318"0,-23-129 0,-1-7 0,26-43 65,4 133-1495,-2 101-5396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1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1870 24575,'0'-765'0,"-3"706"0,-13-75 0,-1-11 0,7 19 0,-3-102 0,14-157-1365,-1 357-5461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1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1581 24575,'-4'-80'0,"-16"-94"0,6 58 0,7 54 0,-9-126 0,16 94 0,4 0 0,3 0 0,31-142 0,-19 171 0,-10 40 0,9-52 0,6-171-1365,-23 220-5461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24575,'-1'3'0,"-1"0"0,1 0 0,0 0 0,-1 0 0,0 0 0,1-1 0,-1 1 0,-3 2 0,-6 12 0,1 7 0,0 0 0,2 1 0,1 1 0,1-1 0,2 1 0,0 0 0,2 0 0,0 1 0,4 34 0,-4-1 0,1-42 0,0 0 0,1 0 0,1 0 0,0 0 0,2-1 0,0 1 0,6 18 0,-9-34 0,1 0 0,0 0 0,0 0 0,0 0 0,0-1 0,0 1 0,1 0 0,-1 0 0,1-1 0,-1 1 0,1-1 0,-1 1 0,1-1 0,0 0 0,0 0 0,0 1 0,0-1 0,0-1 0,0 1 0,2 1 0,0-1 0,0-1 0,0 1 0,0-1 0,1 0 0,-1 0 0,0 0 0,0 0 0,0-1 0,0 0 0,5-1 0,1-1 0,-1-1 0,1 0 0,-1 0 0,0-1 0,0 0 0,0-1 0,14-12 0,-13 7 0,-1 0 0,0 0 0,0-1 0,-1 0 0,-1 0 0,0-1 0,-1 0 0,-1 0 0,1 0 0,5-26 0,-7 2 0,-2 1 0,-3-72 0,-2 28 0,3 76 9,0-1 1,0 0-1,-1 0 0,1 0 0,-1 1 1,0-1-1,-1 1 0,1-1 0,-1 0 0,0 1 1,0 0-1,-4-6 0,4 7-92,-1 0 1,1 1-1,0-1 1,-1 1-1,0 0 1,1 0-1,-1 0 1,0 0-1,0 0 1,0 1-1,-1-1 1,1 1-1,0 0 1,0 0-1,-1 0 1,1 0-1,-7 0 1,-5 0-6744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16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24575,'587'0'0,"-558"-1"0,42-8 0,-41 5 0,40-2 0,-13 4 0,58-10 0,-56 7-1365,-43 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3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177 112 24575,'0'196'0,"-1"-236"0,0 17 0,1 0 0,1 0 0,4-23 0,-4 40 0,0 0 0,0 0 0,1 1 0,0-1 0,0 0 0,1 1 0,-1-1 0,1 1 0,1 0 0,-1 0 0,0 0 0,1 1 0,0-1 0,0 1 0,1 0 0,7-6 0,6-3 0,-9 6 0,0 1 0,0 0 0,1 0 0,0 1 0,0 0 0,18-6 0,-27 11 0,0 0 0,0-1 0,0 1 0,0 0 0,0 0 0,0 0 0,0 0 0,0 0 0,0 0 0,0 0 0,0 1 0,0-1 0,0 0 0,0 0 0,0 1 0,0-1 0,0 1 0,-1-1 0,1 1 0,0-1 0,0 1 0,0-1 0,1 2 0,-1 0 0,0 0 0,0 0 0,1 0 0,-1 0 0,0 0 0,-1 0 0,1 1 0,0-1 0,-1 0 0,1 3 0,1 8 0,-2-1 0,1 1 0,-3 14 0,2-15 0,0-9 0,-1 0 0,1 1 0,0-1 0,-1 0 0,0 1 0,0-1 0,0 0 0,0 0 0,-1 1 0,1-1 0,-1 0 0,1 0 0,-1-1 0,0 1 0,0 0 0,-1-1 0,1 1 0,-1-1 0,1 1 0,-4 1 0,-2 1 0,0 0 0,-1-1 0,1 0 0,-1-1 0,0 0 0,-13 3 0,17-5 0,1 0 0,-1 0 0,0 1 0,0 0 0,1-1 0,0 2 0,-1-1 0,1 1 0,0-1 0,-4 4 0,6-3 0,0 0 0,0-1 0,0 1 0,0 0 0,0 0 0,1 0 0,0 1 0,-1-1 0,1 0 0,0 0 0,1 1 0,-1-1 0,0 0 0,1 1 0,0 3 0,0 177 0,0-182 0,0 0 0,-1 0 0,1 0 0,-1 0 0,0 0 0,0 0 0,0 0 0,0 0 0,0-1 0,0 1 0,0 0 0,-1 0 0,1-1 0,-1 1 0,1-1 0,-1 0 0,1 1 0,-1-1 0,0 0 0,0 0 0,1 0 0,-1 0 0,0 0 0,0 0 0,0-1 0,0 1 0,0 0 0,0-1 0,-1 0 0,1 0 0,0 1 0,-3-1 0,-9 0 0,0 0 0,0 0 0,-22-4 0,31 3 0,2 1-59,0-1 0,0 0-1,0 0 1,0 0-1,0 0 1,0 0 0,0-1-1,1 1 1,-1-1 0,1 0-1,-1 0 1,1 0 0,-1 0-1,1 0 1,0 0 0,0-1-1,0 1 1,0-1-1,1 1 1,-1-1 0,1 0-1,-2-3 1,-1-7-6767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3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24575,'-1'43'0,"2"49"0,0-90 0,-1 0 0,0 0 0,0 0 0,1 0 0,-1 0 0,0 0 0,1-1 0,0 1 0,0 0 0,-1 0 0,1-1 0,0 1 0,0 0 0,3 2 0,-3-3 0,0 0 0,0-1 0,0 1 0,0-1 0,0 1 0,0-1 0,0 1 0,0-1 0,0 0 0,0 1 0,0-1 0,0 0 0,0 0 0,0 0 0,0 0 0,1 0 0,-1 0 0,0 0 0,1 0 0,3-2 0,-1 1 0,0-1 0,0 1 0,0-1 0,0 0 0,-1-1 0,1 1 0,0-1 0,-1 1 0,0-1 0,5-5 0,-1 1 0,-1-1 0,0 0 0,0 0 0,-1-1 0,0 1 0,0-1 0,4-12 0,-9 21 0,0 0 0,0 0 0,0 0 0,0 0 0,0 0 0,0 0 0,0 0 0,0 0 0,0 1 0,0-1 0,1 0 0,-1 0 0,0 0 0,0 0 0,0 0 0,0 0 0,0 0 0,0 0 0,0 0 0,0 0 0,0 0 0,1 0 0,-1 0 0,0 0 0,0 0 0,0 0 0,0 0 0,0 0 0,0 0 0,0 0 0,0 0 0,1 0 0,-1 0 0,0 0 0,0 0 0,0 0 0,0 0 0,0 0 0,0 0 0,0 0 0,0 0 0,0-1 0,1 1 0,-1 0 0,1 22 0,-1 29 0,0-17 0,0-12 0,0 0 0,-7 37 0,6-53 0,0-1 0,-1 1 0,0 0 0,0 0 0,0-1 0,-1 1 0,0-1 0,0 0 0,0 0 0,-1 0 0,1 0 0,-1 0 0,0-1 0,-7 6 0,10-9-2,1-1-1,0 0 0,-1 1 1,1-1-1,0 0 1,-1 0-1,1 1 0,-1-1 1,1 0-1,0 0 1,-1 0-1,1 1 0,-1-1 1,1 0-1,-1 0 1,1 0-1,-1 0 0,1 0 1,0 0-1,-1 0 1,1 0-1,-1 0 0,1 0 1,-1 0-1,1 0 1,-1 0-1,1-1 0,0 1 1,-1 0-1,1 0 1,-1 0-1,1 0 0,-1-1 1,-6-16 197,3-24-1300,4 39 738,0-16-6459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3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24575,'-7'2'0,"0"-1"0,0 2 0,0-1 0,0 1 0,0 0 0,0 0 0,1 1 0,0 0 0,-1 0 0,1 1 0,1-1 0,-1 1 0,1 1 0,0-1 0,-7 10 0,11-13 0,-1 0 0,1 0 0,0 0 0,0 0 0,0 0 0,0 0 0,0 0 0,0 0 0,0 1 0,1-1 0,-1 0 0,1 1 0,0-1 0,0 0 0,-1 1 0,2-1 0,-1 0 0,0 1 0,0-1 0,1 0 0,-1 1 0,1-1 0,0 0 0,0 0 0,0 1 0,0-1 0,0 0 0,0 0 0,0 0 0,1 0 0,-1-1 0,1 1 0,-1 0 0,1 0 0,0-1 0,2 2 0,-1-1 0,-1-1 0,1 0 0,0 0 0,-1 0 0,1 0 0,0 0 0,0 0 0,-1-1 0,1 0 0,0 1 0,0-1 0,0 0 0,0 0 0,0-1 0,0 1 0,-1-1 0,1 1 0,0-1 0,0 0 0,-1 0 0,1 0 0,0 0 0,-1-1 0,1 1 0,-1-1 0,0 1 0,1-1 0,-1 0 0,3-3 0,-1 1 0,-1 0 0,0-1 0,0 1 0,0-1 0,-1 1 0,1-1 0,-1 0 0,2-6 0,6-15 0,-10 26 0,1 0 0,-1 0 0,0 0 0,0 0 0,0 0 0,0 0 0,0-1 0,0 1 0,0 0 0,0 0 0,0 0 0,0 0 0,0 0 0,0 0 0,0 0 0,0 0 0,0 0 0,0-1 0,1 1 0,-1 0 0,0 0 0,0 0 0,0 0 0,0 0 0,0 0 0,0 0 0,0 0 0,1 0 0,-1 0 0,0 0 0,0 0 0,0 0 0,0 0 0,0 0 0,0 0 0,0 0 0,1 0 0,-1 0 0,0 0 0,0 0 0,0 0 0,0 0 0,0 0 0,0 0 0,1 0 0,-1 0 0,0 0 0,0 0 0,0 0 0,0 1 0,0-1 0,0 0 0,0 0 0,0 0 0,5 10 0,1 15 0,-6-25 0,8 43 0,-2 0 0,-2 0 0,-1 1 0,-6 62 0,3-103 0,0-1 0,-1 1 0,1 0 0,-1-1 0,0 1 0,0-1 0,0 0 0,0 1 0,0-1 0,0 0 0,-1 1 0,1-1 0,-1 0 0,0 0 0,0 0 0,1-1 0,-1 1 0,-4 2 0,6-4 0,-1 1 0,1-1 0,-1 0 0,0 1 0,1-1 0,-1 0 0,0 0 0,0 0 0,1 0 0,-1 0 0,0 0 0,1 1 0,-1-2 0,0 1 0,1 0 0,-1 0 0,0 0 0,0 0 0,1 0 0,-1-1 0,0 1 0,1 0 0,-1 0 0,1-1 0,-2 0 0,1 0 0,0 0 0,0-1 0,0 1 0,-1 0 0,2-1 0,-1 0 0,0 1 0,0-1 0,0 1 0,1-1 0,-1 0 0,1 0 0,-1 1 0,1-4 0,-2-5-136,0 0-1,2 0 1,-1-1-1,1 1 1,1 0-1,-1 0 1,2 0-1,0 0 0,3-11 1,-1 7-6690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5:35.2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86.55176"/>
      <inkml:brushProperty name="anchorY" value="-857.21643"/>
      <inkml:brushProperty name="scaleFactor" value="0.5"/>
    </inkml:brush>
  </inkml:definitions>
  <inkml:trace contextRef="#ctx0" brushRef="#br0">0 159 24575,'0'0'0,"0"-4"0,4-4 0,8 0 0,0-3 0,3-2 0,6-3 0,1 2 0,1-1 0,0 0 0,-1 2 0,0-1 0,-2 4 0,1 2 0,-2 3 0,1 2 0,3 2 0,1 0 0,-1 2 0,0-1 0,2 1 0,0-1 0,0 0 0,2 1 0,-1 3 0,-5 4 0,2 4 0,-1-1 0,-4 6 0,-1 3 0,0-4 0,0 5 0,-4 1 0,1-5 0,0 1 0,2-1 0,1-4 0,1 1 0,1 0 0,1-2 0,3-3 0,5-3 0,0-3 0,2-1 0,0-2 0,1 0 0,-1-1 0,-3 1 0,-6-4 0,-3-1 0,-1 1 0,-4-3 0,0 0 0,1 2 0,1-3 0,-3-3 0,2 2 0,4 1 0,6-2 0,2 2 0,-1-2 0,0 2 0,-2 1 0,-1 2 0,-1 3 0,-1 0 0,4 2 0,-1 0 0,1 0 0,-2 4 0,0 1 0,-1 3 0,-1 3 0,0 4 0,-1-2 0,-3 1 0,-1 2 0,1-4 0,0-2 0,5-3 0,1-3 0,0-2 0,1-2 0,-1 0 0,-1 0 0,-1-1 0,0 1 0,0-1 0,0 1 0,-1-4 0,0-4 0,1 0 0,-1-3 0,1 1 0,-1-2 0,1 3 0,-1 1 0,1 3 0,0 2 0,-1 2 0,1 0 0,-5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4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24575,'18'21'0,"-1"0"0,-2 1 0,0 1 0,15 30 0,-6-11 0,26 52 0,-23-44 0,50 74 0,-76-128 0,0 1 0,0-1 0,-1 0 0,1 1 0,-1-1 0,1 0 0,-1 1 0,-1-5 0,1-4 0,-2-49 0,2 0 0,11-80 0,-2 92-95,-2 6-540,5-82 0,-12 108-6191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1411 24575,'0'-393'0,"-1"366"0,-8-39 0,0-16 0,8 55 0,-14-219 0,9 157 0,6-126 0,2 85 0,0 96 0,-1 24 0,0 0 0,-1 1 0,0-1 0,0 0 0,-1 1 0,0-1 0,-5-16 0,6 25 0,0 1 0,0 0 0,0-1 0,-1 1 0,1-1 0,0 1 0,0 0 0,-1-1 0,1 1 0,0 0 0,0-1 0,-1 1 0,1 0 0,0-1 0,-1 1 0,1 0 0,0 0 0,-1-1 0,1 1 0,-1 0 0,1 0 0,0 0 0,-1-1 0,1 1 0,-1 0 0,1 0 0,0 0 0,-1 0 0,1 0 0,-1 0 0,1 0 0,-1 0 0,1 0 0,0 0 0,-1 0 0,-15 13 0,-8 24 0,23-35 0,-9 17 0,-13 22 0,-28 40 0,39-70 0,10-20 0,2 6 0,0 0 0,1 1 0,0-1 0,0 0 0,0 0 0,0 0 0,0 0 0,1 1 0,2-4 0,2-1 0,1 1 0,0 1 0,0-1 0,1 1 0,0 0 0,0 1 0,0 0 0,0 0 0,1 1 0,0 0 0,-1 0 0,1 1 0,0 0 0,0 1 0,0 0 0,1 0 0,-1 1 0,0 0 0,13 2 0,-17 0 0,-1-1 0,1 2 0,0-1 0,-1 0 0,0 1 0,1 0 0,-1 0 0,0 0 0,-1 1 0,1-1 0,0 1 0,-1 0 0,6 8 0,3 7 0,18 35 0,-28-50 0,5 12-1365,-2-2-5461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4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154 216 24575,'1'33'0,"0"11"0,-2-37 0,-1-20 0,-6-54 0,2 31 0,0-51 0,6 77 0,0 0 0,1 1 0,0-1 0,5-16 0,-6 24 0,0 1 0,1-1 0,-1 1 0,1-1 0,-1 1 0,1-1 0,0 1 0,-1 0 0,1-1 0,0 1 0,0 0 0,0 0 0,0-1 0,0 1 0,0 0 0,0 0 0,1 0 0,-1 0 0,0 0 0,1 1 0,-1-1 0,0 0 0,1 1 0,-1-1 0,1 0 0,-1 1 0,1 0 0,-1-1 0,1 1 0,-1 0 0,1 0 0,-1 0 0,1 0 0,0 0 0,-1 0 0,1 0 0,-1 1 0,3 0 0,-2 0 0,0 0 0,-1 0 0,1 0 0,-1 0 0,1 0 0,-1 1 0,1-1 0,-1 0 0,1 1 0,-1 0 0,0-1 0,0 1 0,0 0 0,0-1 0,0 1 0,0 0 0,-1 0 0,1 0 0,0 0 0,-1 0 0,0 0 0,1 0 0,-1 3 0,1 55 0,-2-48 0,1 63 0,-3 48 0,2-107 0,-1-1 0,-1 1 0,0-1 0,-1 0 0,-1 0 0,-1 0 0,-12 26 0,15-38 6,1 1 0,-1-1 0,0 0 0,0 1 0,0-1 0,0-1 0,0 1 0,-1 0 0,1-1 0,-1 1 0,1-1 0,-1 0 0,0-1 0,0 1 0,0 0 0,-5 0 0,-4 0-203,0 0 0,1-1 0,-1-1 1,-14-1-1,16 1-286,-7-1-6343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4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63 325 24575,'11'-128'0,"-6"95"0,-2-1 0,-1 1 0,-3-36 0,1 68 0,0 0 0,0 0 0,1 0 0,-1 0 0,0 0 0,-1 0 0,1 0 0,0 0 0,0 0 0,0 0 0,-1 0 0,1 0 0,0 0 0,-1 0 0,1 0 0,-1 1 0,1-1 0,-1 0 0,1 0 0,-1 0 0,0 1 0,1-1 0,-1 0 0,0 0 0,0 1 0,0-1 0,1 1 0,-1-1 0,0 1 0,0-1 0,0 1 0,0-1 0,0 1 0,0 0 0,0 0 0,0-1 0,0 1 0,0 0 0,-2 0 0,1 1 0,0 0 0,0-1 0,0 1 0,0 0 0,0 0 0,0 1 0,0-1 0,1 0 0,-1 1 0,0-1 0,1 1 0,-1-1 0,1 1 0,-1 0 0,1 0 0,0 0 0,-2 3 0,-2 5 0,1 1 0,0 0 0,0 0 0,1 0 0,1 0 0,0 1 0,-1 18 0,5 88 0,0-63 0,-2-37 0,1-1 0,1 0 0,0 1 0,9 30 0,-10-44 0,0 0 0,1 0 0,-1 0 0,1-1 0,0 1 0,0 0 0,0-1 0,0 1 0,0-1 0,1 1 0,0-1 0,0 0 0,0 0 0,0-1 0,0 1 0,0-1 0,1 1 0,-1-1 0,1 0 0,0 0 0,-1-1 0,1 1 0,0-1 0,0 1 0,0-1 0,4 0 0,-6-1-35,-1 0 0,1 0 0,-1 0 0,0 0 0,1 0 0,-1 0 0,1 0 0,-1 0 0,0-1 0,1 1 0,-1-1 0,0 1 0,1-1 0,-1 1 0,0-1 0,0 0 0,0 0 0,1 1 0,-1-1 0,0 0 0,0 0 0,0 0 0,0 0 0,-1 0 0,1 0 0,0-1 0,0 1 0,-1 0 0,1 0 0,0-1 0,-1 1 0,0 0 0,1-1 0,-1 1 0,0 0 0,1-1 0,-1 1 0,0-2 0,-2-8-6791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5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24575,'-3'1'0,"1"0"0,-1-1 0,1 1 0,0 0 0,-1 0 0,1 0 0,0 1 0,0-1 0,0 1 0,0-1 0,0 1 0,0-1 0,0 1 0,0 0 0,-2 3 0,-22 31 0,23-28 0,0-1 0,0 1 0,0 0 0,1 0 0,0 0 0,1 0 0,0 0 0,0 0 0,1 0 0,0 1 0,0-1 0,1 0 0,0 0 0,3 12 0,-4-18 0,1-1 0,0 1 0,0-1 0,-1 0 0,1 1 0,0-1 0,0 0 0,0 0 0,0 0 0,1 1 0,-1-1 0,0 0 0,0 0 0,1-1 0,-1 1 0,1 0 0,-1 0 0,0-1 0,1 1 0,-1-1 0,1 1 0,0-1 0,-1 0 0,1 1 0,-1-1 0,1 0 0,-1 0 0,1 0 0,0 0 0,-1-1 0,1 1 0,-1 0 0,1-1 0,-1 1 0,1-1 0,-1 1 0,1-1 0,-1 0 0,1 1 0,-1-1 0,0 0 0,1 0 0,-1 0 0,0 0 0,0 0 0,0 0 0,0-1 0,0 1 0,0 0 0,0-1 0,0 1 0,0 0 0,-1-1 0,1 1 0,-1-1 0,2-2 0,-1-2 0,1-1 0,-1 0 0,0 0 0,-1 0 0,0-9 0,0 11 0,0-1 0,0 1 0,1-1 0,0 1 0,0-1 0,3-9 0,-3 15 0,0 1 0,-1 0 0,1-1 0,0 1 0,0 0 0,0 0 0,-1 0 0,1 0 0,-1-1 0,1 1 0,0 0 0,-1 0 0,0 0 0,1 0 0,-1 1 0,1 0 0,17 43 0,-2 1 0,-1 0 0,-3 1 0,7 57 0,-17-89 0,-1 0 0,-1-1 0,0 1 0,-1-1 0,-4 24 0,5-35 0,-1 0 0,0 1 0,0-1 0,0 0 0,0 0 0,0 0 0,-1 0 0,1-1 0,-1 1 0,0 0 0,0 0 0,0-1 0,0 0 0,0 1 0,-1-1 0,1 0 0,-1 0 0,1 0 0,-1 0 0,0-1 0,0 1 0,1-1 0,-1 1 0,0-1 0,0 0 0,-1 0 0,1 0 0,0-1 0,0 1 0,0-1 0,-4 0 0,5 0 0,1 0 0,-1 0 0,0 0 0,1 0 0,-1-1 0,1 1 0,-1-1 0,1 1 0,-1-1 0,1 1 0,-1-1 0,1 0 0,0 0 0,-1 0 0,1 0 0,0 0 0,-1 0 0,1 0 0,0 0 0,0 0 0,0 0 0,-1-3 0,0 0 0,0 0 0,0 1 0,1-1 0,0 0 0,-1 0 0,1-1 0,1 1 0,-2-7 0,2 2 0,0 0 0,0 0 0,1 0 0,0 1 0,0-1 0,1 0 0,0 1 0,4-11 0,4 3-273,0 0 0,1 1 0,1 0 0,26-27 0,-27 32-6553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24575,'3'5'0,"0"1"0,0-1 0,0 1 0,-1 0 0,0 0 0,0 0 0,0 0 0,-1 0 0,0 0 0,1 9 0,1 3 0,15 116 0,4 20 0,-20-149 0,-1 0 0,1 0 0,0 0 0,0 0 0,4 7 0,-5-12 0,-1 0 0,0 1 0,1-1 0,-1 1 0,0-1 0,1 1 0,-1-1 0,0 0 0,1 1 0,-1-1 0,1 1 0,-1-1 0,1 0 0,-1 0 0,1 1 0,-1-1 0,1 0 0,-1 0 0,1 0 0,-1 1 0,1-1 0,-1 0 0,1 0 0,0 0 0,0-1 0,0 1 0,-1-1 0,1 1 0,0-1 0,0 0 0,-1 1 0,1-1 0,0 0 0,-1 1 0,1-1 0,-1 0 0,1 0 0,-1 0 0,1 0 0,-1 0 0,0 1 0,1-1 0,-1 0 0,0-2 0,8-26 0,-1 0 0,-1 0 0,3-45 0,-5-95 0,-4 97 0,9-73 0,-1 70-1365,-7 56-5461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5:5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24575,'829'0'0,"-704"-10"0,2-1 0,-78 11 0,77-11 0,-44 3 0,165 6 0,-119 4 0,626-2 0,-445-27 0,-222 16 0,110-10 0,99-22 0,-248 35 0,-2 2-12,-1 3 0,76 4 0,-43 0-1317,-62-1-5497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0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1275 24575,'-1'-18'0,"-1"0"0,0 1 0,-2 0 0,-7-22 0,6 21 0,1 0 0,0 0 0,-3-36 0,6-29 0,-8-195 0,-18-260 0,28 503 0,0 24 0,0 0 0,-1-1 0,0 1 0,-1 0 0,0-1 0,-4-17 0,4 28 0,1 0 0,-1-1 0,1 1 0,-1 0 0,1-1 0,-1 1 0,0 0 0,1 0 0,-1 0 0,0-1 0,0 1 0,0 0 0,0 0 0,0 0 0,0 1 0,0-1 0,0 0 0,-1 0 0,1 1 0,0-1 0,0 0 0,-1 1 0,1-1 0,0 1 0,-1 0 0,1-1 0,-1 1 0,1 0 0,0 0 0,-1 0 0,1 0 0,-1 0 0,1 0 0,0 0 0,-1 0 0,1 1 0,-1-1 0,1 1 0,0-1 0,0 1 0,-1-1 0,1 1 0,0 0 0,0-1 0,-2 2 0,-2 2 0,-1 0 0,1 0 0,-1 0 0,1 1 0,1 0 0,-1 0 0,-7 10 0,10-12 0,-1 2 0,0 0 0,0 0 0,-1 0 0,0 0 0,0-1 0,0 0 0,0 1 0,-9 5 0,13-10 0,0 0 0,0 0 0,-1 0 0,1 0 0,0 0 0,-1 0 0,1 0 0,0 0 0,0 0 0,-1 0 0,1 0 0,0 0 0,-1 0 0,1 0 0,0 0 0,0 0 0,-1-1 0,1 1 0,0 0 0,-1 0 0,1 0 0,0 0 0,0-1 0,0 1 0,-1 0 0,1 0 0,0 0 0,0-1 0,0 1 0,-1 0 0,1 0 0,0-1 0,0 1 0,0 0 0,0 0 0,0-1 0,0 1 0,-1 0 0,1-1 0,0 1 0,0 0 0,0 0 0,0-1 0,0 1 0,0 0 0,0-1 0,0 1 0,0 0 0,0 0 0,1-1 0,-1 1 0,0 0 0,0-1 0,0 1 0,0 0 0,0 0 0,1-1 0,4-19 0,-2 15 0,0 0 0,1 0 0,0 0 0,0 0 0,0 1 0,0-1 0,1 1 0,0 0 0,0 1 0,0-1 0,0 1 0,0 0 0,1 0 0,0 0 0,-1 1 0,1 0 0,0 0 0,0 1 0,0-1 0,9 0 0,-9 1 0,-1 0 0,1 1 0,0-1 0,0 1 0,-1 0 0,1 1 0,0-1 0,-1 1 0,1 0 0,0 0 0,-1 1 0,1 0 0,-1 0 0,0 0 0,1 1 0,-1-1 0,0 1 0,-1 0 0,1 1 0,0-1 0,7 9 0,7 18-1365,-12-17-5461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0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24575,'-1'23'0,"1"-1"0,2 1 0,0 0 0,1-1 0,1 0 0,1 0 0,13 35 0,-14-46 0,-1-2 0,1-1 0,-1 1 0,2-1 0,5 10 0,-9-17 0,-1-1 0,1 1 0,-1 0 0,1 0 0,-1-1 0,1 1 0,-1 0 0,1-1 0,0 1 0,-1-1 0,1 1 0,0-1 0,0 1 0,0-1 0,-1 1 0,1-1 0,0 0 0,0 1 0,0-1 0,0 0 0,0 0 0,0 0 0,-1 0 0,1 0 0,0 0 0,0 0 0,0 0 0,0 0 0,0 0 0,0 0 0,0 0 0,-1-1 0,1 1 0,0 0 0,0-1 0,0 1 0,0-1 0,-1 1 0,1-1 0,0 1 0,0-1 0,-1 1 0,1-1 0,-1 0 0,1 1 0,0-1 0,-1 0 0,1 0 0,-1 1 0,1-1 0,-1 0 0,1-1 0,3-5 0,0-1 0,0 0 0,0 0 0,4-15 0,7-16 0,-9 36 0,-3 11 0,1 14 0,1 40 0,-3 0 0,-6 76 0,4-135 0,-1 0 0,1-1 0,-1 1 0,1 0 0,-1 0 0,0-1 0,0 1 0,0 0 0,0-1 0,0 1 0,-1-1 0,1 0 0,-1 1 0,0-1 0,1 0 0,-1 0 0,0 0 0,0 0 0,-1 0 0,1 0 0,0-1 0,0 1 0,-1-1 0,1 0 0,-1 1 0,0-1 0,1 0 0,-1 0 0,0-1 0,1 1 0,-1-1 0,0 1 0,0-1 0,0 0 0,1 0 0,-1 0 0,0 0 0,0-1 0,0 1 0,1-1 0,-1 1 0,0-1 0,-3-2 0,5 3 0,0 0 0,0-1 0,0 1 0,0 0 0,0-1 0,0 1 0,0-1 0,1 0 0,-1 1 0,0-1 0,0 0 0,0 1 0,1-1 0,-1 0 0,0 0 0,1 0 0,-1 0 0,0-1 0,1 2 0,0-1 0,0 1 0,0-1 0,0 1 0,0-1 0,0 1 0,0-1 0,0 1 0,1-1 0,-1 1 0,0-1 0,0 1 0,0-1 0,1 1 0,-1-1 0,0 1 0,1-1 0,-1 1 0,0 0 0,1-1 0,-1 1 0,1 0 0,-1-1 0,1 1 0,-1 0 0,4-2 0,-1 0 0,1 0 0,-1 0 0,1 1 0,0 0 0,0 0 0,-1 0 0,6-1 0,9 0-273,0-1 0,0 0 0,0-2 0,26-9 0,-32 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2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61 375 24575,'-1'-26'0,"1"1"0,2 0 0,0 0 0,2 0 0,12-44 0,-11 53 0,0 0 0,-1-1 0,1-17 0,-4 30 0,0-1 0,-1 1 0,0 0 0,0-1 0,0 1 0,0-1 0,-1 1 0,0 0 0,0 0 0,0-1 0,0 1 0,-1 0 0,1 0 0,-1 0 0,0 0 0,-1 1 0,-2-5 0,4 6 0,0 1 0,0-1 0,-1 1 0,1 0 0,-1 0 0,1-1 0,0 1 0,-1 0 0,0 0 0,1 1 0,-1-1 0,0 0 0,1 0 0,-1 1 0,0-1 0,0 1 0,0 0 0,1-1 0,-1 1 0,0 0 0,0 0 0,0 0 0,0 0 0,1 0 0,-1 1 0,0-1 0,0 1 0,0-1 0,1 1 0,-1-1 0,-3 3 0,3-1 0,0-1 0,-1 1 0,1 0 0,0 1 0,0-1 0,0 0 0,1 1 0,-1-1 0,0 1 0,1-1 0,0 1 0,0 0 0,-1 0 0,2-1 0,-1 1 0,0 0 0,0 0 0,1 5 0,-1 198 0,4-89 0,-2-93 0,2 0 0,1 0 0,0-1 0,13 38 0,-9-38 0,-2 1 0,0 1 0,-2-1 0,2 31 0,-6-55 0,0 7 0,0-1 0,0 0 0,1 1 0,0-1 0,0 1 0,4 11 0,-4-17 0,0 1 0,0 0 0,0-1 0,0 1 0,0-1 0,0 1 0,1-1 0,-1 0 0,1 0 0,-1 0 0,1 1 0,-1-1 0,1 0 0,0-1 0,-1 1 0,1 0 0,0 0 0,0-1 0,0 1 0,0-1 0,-1 0 0,1 0 0,0 1 0,0-1 0,0 0 0,0 0 0,3-1 0,3 0-80,0-1 0,0 0-1,-1 0 1,1-1 0,-1 0-1,1 0 1,-1-1 0,0 1-1,0-2 1,0 1 0,-1-1 0,0 0-1,0 0 1,0-1 0,0 0-1,8-12 1,-7 9-6746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2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24575,'0'4'0,"0"3"0,0 5 0,4 0 0,3-2 0,2-6 0,-1-7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6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24575,'0'736'0,"-1"-744"0,0 1 0,0-1 0,0 0 0,-1 0 0,-1 1 0,-3-11 0,1 49 0,5-11 0,1 116 0,-1-135 0,0 0 0,0 1 0,0-1 0,0 0 0,0 0 0,0 1 0,0-1 0,1 0 0,-1 0 0,1 0 0,-1 0 0,1 1 0,-1-1 0,1 0 0,-1 0 0,1 0 0,0 0 0,0 0 0,1 1 0,-1-2 0,0 0 0,-1 0 0,1 1 0,0-1 0,-1 0 0,1-1 0,0 1 0,0 0 0,-1 0 0,1 0 0,0 0 0,-1 0 0,1-1 0,0 1 0,-1 0 0,1-1 0,-1 1 0,1 0 0,0-1 0,-1 1 0,1-1 0,-1 1 0,1-1 0,0 0 0,3-4 0,1-1 0,0 1 0,-1-1 0,0 0 0,3-8 0,0 2 0,-2-1 0,0 1 0,0-1 0,5-25 0,-9 35 0,-1 0 0,1 0 0,-1 0 0,0 0 0,0 0 0,0-1 0,-1 1 0,1 0 0,-1 0 0,0 0 0,1 0 0,-1 0 0,0 0 0,-1 1 0,1-1 0,-1 0 0,1 0 0,-1 1 0,0-1 0,0 1 0,0-1 0,0 1 0,0 0 0,0 0 0,-1 0 0,-4-3 0,6 4 0,0 0 0,-1 0 0,1 0 0,0 0 0,0 1 0,-1-1 0,1 0 0,-1 1 0,1-1 0,-1 1 0,1 0 0,-1-1 0,1 1 0,-1 0 0,1 0 0,-1 0 0,1 0 0,-1 0 0,1 0 0,-1 0 0,1 0 0,-1 1 0,-1 0 0,2 0 0,-1 1 0,1-1 0,-1 1 0,1 0 0,0 0 0,0-1 0,0 1 0,0 0 0,0 0 0,0 0 0,0 0 0,1 0 0,-1 1 0,1-1 0,0 0 0,-1 3 0,-2 22 0,2 0 0,1 29 0,0 14 0,0-69 0,0 0 0,0 0 0,0 0 0,0 0 0,0 0 0,0 1 0,-1-1 0,1 0 0,0 0 0,0 0 0,-1 0 0,1 0 0,-1 0 0,1 0 0,-1 0 0,1 0 0,-1 0 0,0 0 0,1-1 0,-2 2 0,1-2 0,1 0 0,-1 0 0,0 0 0,1 0 0,-1 0 0,0 0 0,1 0 0,-1 0 0,0 0 0,1-1 0,-1 1 0,1 0 0,-1-1 0,0 1 0,1 0 0,-1-1 0,1 1 0,-1 0 0,1-1 0,-1 1 0,1-1 0,-1 1 0,0-2 0,-31-45 0,26 36 0,-11-14 0,6 6 0,-2 2 0,-17-21 0,21 25 0,19 17 0,19 19 0,-5 5 0,-20-21 0,2 0 0,-1-1 0,1 1 0,0-1 0,0-1 0,8 7 0,-12-11 0,0 0 0,0 0 0,-1-1 0,1 1 0,0 0 0,0-1 0,0 1 0,0-1 0,-1 0 0,1 0 0,0 1 0,0-1 0,0-1 0,0 1 0,0 0 0,0 0 0,0-1 0,0 1 0,0-1 0,-1 1 0,1-1 0,0 0 0,0 0 0,-1 0 0,1 0 0,0 0 0,-1 0 0,1 0 0,-1 0 0,0-1 0,1 1 0,1-3 0,30-27-1365,-24 21-5461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9:45:5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403 346 24575,'-4'-2'0,"0"1"0,1 0 0,-1-1 0,0 0 0,1 0 0,-1 0 0,1 0 0,0 0 0,0-1 0,0 1 0,0-1 0,-4-5 0,-2 0 0,-70-69 0,43 39 0,-52-40 0,38 42 0,26 19 0,-44-39 0,68 56 0,0 0 0,0 0 0,0 0 0,0 0 0,0 0 0,0 0 0,0 0 0,0 0 0,0 0 0,0 0 0,1 0 0,-1 0 0,0 0 0,0-1 0,0 1 0,0 0 0,0 0 0,0 0 0,0 0 0,0 0 0,0 0 0,0 0 0,0 0 0,0 0 0,0 0 0,0 0 0,0 0 0,0-1 0,0 1 0,0 0 0,0 0 0,0 0 0,0 0 0,0 0 0,0 0 0,0 0 0,0 0 0,0 0 0,0 0 0,0-1 0,0 1 0,0 0 0,0 0 0,0 0 0,0 0 0,0 0 0,0 0 0,0 0 0,0 0 0,0 0 0,0 0 0,-1 0 0,1 0 0,0 0 0,0 0 0,0-1 0,13 5 0,15 10 0,3 11 0,-2 1 0,41 46 0,-18-17 0,-42-44 0,0 1 0,-1 1 0,11 20 0,-11-19 0,-1 0 0,2-1 0,11 13 0,-8-10 0,0 0 0,-1 2 0,-1-1 0,9 21 0,-18-35 0,0 1 0,0-1 0,-1 0 0,1 1 0,-1-1 0,0 0 0,0 1 0,-1 0 0,1-1 0,-1 1 0,1-1 0,-1 1 0,0 0 0,-1-1 0,1 1 0,0 0 0,-1-1 0,0 1 0,0-1 0,0 1 0,0-1 0,-1 1 0,1-1 0,-1 0 0,0 0 0,-4 5 0,-1-1 0,0 0 0,-1 0 0,0 0 0,-1-1 0,1-1 0,-1 1 0,0-2 0,-13 6 0,1 6-1365,14-6-5461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39tvbi2ptl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88.png"/><Relationship Id="rId3" Type="http://schemas.openxmlformats.org/officeDocument/2006/relationships/image" Target="../media/image70.png"/><Relationship Id="rId21" Type="http://schemas.openxmlformats.org/officeDocument/2006/relationships/image" Target="../media/image7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92.png"/><Relationship Id="rId50" Type="http://schemas.openxmlformats.org/officeDocument/2006/relationships/customXml" Target="../ink/ink24.xml"/><Relationship Id="rId7" Type="http://schemas.openxmlformats.org/officeDocument/2006/relationships/image" Target="../media/image72.png"/><Relationship Id="rId12" Type="http://schemas.openxmlformats.org/officeDocument/2006/relationships/customXml" Target="../ink/ink5.xm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33" Type="http://schemas.openxmlformats.org/officeDocument/2006/relationships/image" Target="../media/image8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image" Target="../media/image69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83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87.png"/><Relationship Id="rId40" Type="http://schemas.openxmlformats.org/officeDocument/2006/relationships/customXml" Target="../ink/ink19.xml"/><Relationship Id="rId45" Type="http://schemas.openxmlformats.org/officeDocument/2006/relationships/image" Target="../media/image91.png"/><Relationship Id="rId53" Type="http://schemas.openxmlformats.org/officeDocument/2006/relationships/image" Target="../media/image95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93.png"/><Relationship Id="rId10" Type="http://schemas.openxmlformats.org/officeDocument/2006/relationships/customXml" Target="../ink/ink4.xml"/><Relationship Id="rId19" Type="http://schemas.openxmlformats.org/officeDocument/2006/relationships/image" Target="../media/image78.png"/><Relationship Id="rId31" Type="http://schemas.openxmlformats.org/officeDocument/2006/relationships/image" Target="../media/image8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7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82.png"/><Relationship Id="rId30" Type="http://schemas.openxmlformats.org/officeDocument/2006/relationships/customXml" Target="../ink/ink14.xml"/><Relationship Id="rId35" Type="http://schemas.openxmlformats.org/officeDocument/2006/relationships/image" Target="../media/image86.png"/><Relationship Id="rId43" Type="http://schemas.openxmlformats.org/officeDocument/2006/relationships/image" Target="../media/image90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jrxtbat64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desmos.com/calculator/3fwzybcvy2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Расчётно-графическая работа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математике(продвинутый уровень)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 второй семестр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1 часть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вариант 6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C6579-D000-4140-B9F5-67DF7B07EF4B}"/>
              </a:ext>
            </a:extLst>
          </p:cNvPr>
          <p:cNvSpPr txBox="1"/>
          <p:nvPr/>
        </p:nvSpPr>
        <p:spPr>
          <a:xfrm>
            <a:off x="3916147" y="4489839"/>
            <a:ext cx="1311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  <a:cs typeface="Times New Roman" panose="02020603050405020304" pitchFamily="18" charset="0"/>
              </a:rPr>
              <a:t>Санкт-Петербург</a:t>
            </a:r>
          </a:p>
          <a:p>
            <a:pPr algn="ctr"/>
            <a:r>
              <a:rPr lang="ru-RU" sz="1200" dirty="0">
                <a:solidFill>
                  <a:schemeClr val="bg2"/>
                </a:solidFill>
                <a:cs typeface="Times New Roman" panose="02020603050405020304" pitchFamily="18" charset="0"/>
              </a:rPr>
              <a:t>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EC19F-2BBE-60D5-7BCF-261106C1E02E}"/>
              </a:ext>
            </a:extLst>
          </p:cNvPr>
          <p:cNvSpPr txBox="1"/>
          <p:nvPr/>
        </p:nvSpPr>
        <p:spPr>
          <a:xfrm>
            <a:off x="6545943" y="4028174"/>
            <a:ext cx="24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</a:rPr>
              <a:t>Выполнили</a:t>
            </a:r>
            <a:r>
              <a:rPr lang="en-US" sz="1200" dirty="0">
                <a:solidFill>
                  <a:schemeClr val="bg2"/>
                </a:solidFill>
              </a:rPr>
              <a:t>: </a:t>
            </a:r>
            <a:r>
              <a:rPr lang="ru-RU" sz="1200" dirty="0">
                <a:solidFill>
                  <a:schemeClr val="bg2"/>
                </a:solidFill>
              </a:rPr>
              <a:t>Баянов Равиль </a:t>
            </a:r>
            <a:r>
              <a:rPr lang="en-US" sz="1200" dirty="0">
                <a:solidFill>
                  <a:schemeClr val="bg2"/>
                </a:solidFill>
              </a:rPr>
              <a:t>P3134,</a:t>
            </a:r>
          </a:p>
          <a:p>
            <a:pPr algn="r"/>
            <a:r>
              <a:rPr lang="ru-RU" sz="1200" dirty="0" err="1">
                <a:solidFill>
                  <a:schemeClr val="bg2"/>
                </a:solidFill>
              </a:rPr>
              <a:t>Состанов</a:t>
            </a:r>
            <a:r>
              <a:rPr lang="ru-RU" sz="1200" dirty="0">
                <a:solidFill>
                  <a:schemeClr val="bg2"/>
                </a:solidFill>
              </a:rPr>
              <a:t> Тимур </a:t>
            </a:r>
            <a:r>
              <a:rPr lang="en-US" sz="1200" dirty="0">
                <a:solidFill>
                  <a:schemeClr val="bg2"/>
                </a:solidFill>
              </a:rPr>
              <a:t>P</a:t>
            </a:r>
            <a:r>
              <a:rPr lang="ru-RU" sz="1200" dirty="0">
                <a:solidFill>
                  <a:schemeClr val="bg2"/>
                </a:solidFill>
              </a:rPr>
              <a:t>3114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C8478-D662-0169-F5CD-1C09FDBA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85FA12B-DE11-57B2-D585-6360F1811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54738"/>
            <a:ext cx="4114800" cy="259763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939EB-934A-278A-CC05-37D6E01C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80" y="1754739"/>
            <a:ext cx="3786104" cy="2597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D4ED1-286B-2365-FEFB-85795CFA6B6C}"/>
              </a:ext>
            </a:extLst>
          </p:cNvPr>
          <p:cNvSpPr txBox="1"/>
          <p:nvPr/>
        </p:nvSpPr>
        <p:spPr>
          <a:xfrm>
            <a:off x="2267577" y="13575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82205-F1EB-2459-723B-996EB9BC897B}"/>
              </a:ext>
            </a:extLst>
          </p:cNvPr>
          <p:cNvSpPr txBox="1"/>
          <p:nvPr/>
        </p:nvSpPr>
        <p:spPr>
          <a:xfrm>
            <a:off x="6617609" y="138540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4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69547-0306-4964-65CF-FAA79B00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45F251-372A-2E7F-78C1-EEE5AFECCC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267" r="12267"/>
          <a:stretch/>
        </p:blipFill>
        <p:spPr>
          <a:xfrm>
            <a:off x="457200" y="1491175"/>
            <a:ext cx="4608513" cy="32878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22A0429E-FDC7-BB66-518E-2B358F4978A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sz="1600" dirty="0"/>
                  <a:t>Рассмотрим разбиение при </a:t>
                </a:r>
                <a:endParaRPr lang="en-US" sz="1600" dirty="0"/>
              </a:p>
              <a:p>
                <a:r>
                  <a:rPr lang="en-US" sz="1600" dirty="0"/>
                  <a:t>n = 20:</a:t>
                </a:r>
              </a:p>
              <a:p>
                <a:r>
                  <a:rPr lang="ru-RU" sz="1600" dirty="0"/>
                  <a:t>Шаг разбиения</a:t>
                </a:r>
                <a:r>
                  <a:rPr lang="en-US" sz="1600" dirty="0"/>
                  <a:t>:</a:t>
                </a:r>
              </a:p>
              <a:p>
                <a:r>
                  <a:rPr lang="en-US" sz="1600" dirty="0"/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Положения внутренней точки 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крайние и центральное</a:t>
                </a:r>
              </a:p>
              <a:p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 = 0; t = 1; t = 0,5)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22A0429E-FDC7-BB66-518E-2B358F497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446" t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456FEB-0326-A8A7-EA3D-C2E02B0E7590}"/>
              </a:ext>
            </a:extLst>
          </p:cNvPr>
          <p:cNvSpPr txBox="1"/>
          <p:nvPr/>
        </p:nvSpPr>
        <p:spPr>
          <a:xfrm>
            <a:off x="2427069" y="112184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357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D2E92-3DD4-521B-0FF0-FD4E25F3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F967AE-FCC8-9E91-14A3-17FA15CF36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75392"/>
            <a:ext cx="4114800" cy="226422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F7251F-7686-3EDD-91DD-209872FA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32" y="1775392"/>
            <a:ext cx="3460181" cy="2264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4E39A-46AA-B8F0-61BD-E81F324DA3D0}"/>
              </a:ext>
            </a:extLst>
          </p:cNvPr>
          <p:cNvSpPr txBox="1"/>
          <p:nvPr/>
        </p:nvSpPr>
        <p:spPr>
          <a:xfrm>
            <a:off x="2267577" y="140606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4D26E-9CDC-75CE-F866-27495776E4BB}"/>
              </a:ext>
            </a:extLst>
          </p:cNvPr>
          <p:cNvSpPr txBox="1"/>
          <p:nvPr/>
        </p:nvSpPr>
        <p:spPr>
          <a:xfrm>
            <a:off x="6498199" y="140606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20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C9AF2CC-B53A-0AF8-8010-C72B303129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Таким образом, мы можем сделать вывод, что при выборе произвольной точки </a:t>
            </a:r>
            <a:r>
              <a:rPr lang="en-US" sz="2800" dirty="0"/>
              <a:t>t </a:t>
            </a:r>
            <a:r>
              <a:rPr lang="ru-RU" sz="2800" dirty="0"/>
              <a:t>внутри отрезков разбиения и увеличении числа элементов разбиения </a:t>
            </a:r>
            <a:r>
              <a:rPr lang="en-US" sz="2800" dirty="0"/>
              <a:t>n</a:t>
            </a:r>
            <a:r>
              <a:rPr lang="ru-RU" sz="2800" dirty="0"/>
              <a:t> площадь ступенчатой фигуры всё более точно аппроксимирует площадь фигуры, ограниченной сверху графиком </a:t>
            </a:r>
            <a:r>
              <a:rPr lang="en-US" sz="2800" dirty="0"/>
              <a:t>f(x)</a:t>
            </a:r>
            <a:r>
              <a:rPr lang="ru-RU" sz="2800" dirty="0"/>
              <a:t>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461E9E-6AF4-5385-BAFF-53DF70DB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 (</a:t>
            </a:r>
            <a:r>
              <a:rPr lang="ru-RU" dirty="0"/>
              <a:t>Заключение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868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28D0B1B8-6D06-163B-93E3-0910A579DB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1800" dirty="0"/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ru-RU" sz="1800" dirty="0"/>
                  <a:t>Промежуток</a:t>
                </a:r>
                <a:r>
                  <a:rPr lang="en-US" sz="1800" dirty="0"/>
                  <a:t> </a:t>
                </a:r>
                <a:r>
                  <a:rPr lang="ru-RU" sz="1800" dirty="0"/>
                  <a:t>для </a:t>
                </a:r>
                <a:r>
                  <a:rPr lang="en-US" sz="1800" dirty="0"/>
                  <a:t>x: [-1;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sz="1800" dirty="0"/>
                  <a:t>] = [a; b]</a:t>
                </a:r>
              </a:p>
              <a:p>
                <a:pPr algn="ctr"/>
                <a:r>
                  <a:rPr lang="en-US" sz="1800" dirty="0"/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800" dirty="0"/>
                  <a:t> ;</a:t>
                </a:r>
              </a:p>
              <a:p>
                <a:r>
                  <a:rPr lang="en-US" sz="1800" dirty="0"/>
                  <a:t>t – </a:t>
                </a:r>
                <a:r>
                  <a:rPr lang="ru-RU" sz="1800" dirty="0"/>
                  <a:t>положение точки на элементарных отрезках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∈[0;1]</m:t>
                    </m:r>
                  </m:oMath>
                </a14:m>
                <a:r>
                  <a:rPr lang="en-US" sz="1800" dirty="0"/>
                  <a:t>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ru-RU" sz="1800" dirty="0"/>
                  <a:t>График, построенный в </a:t>
                </a:r>
                <a:r>
                  <a:rPr lang="en-US" sz="1800" dirty="0"/>
                  <a:t>Desmos:</a:t>
                </a:r>
                <a:endParaRPr lang="ru-RU" sz="1800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28D0B1B8-6D06-163B-93E3-0910A579D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070545-18CE-22E3-4496-7BC5FA24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01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3722D-955D-36EB-2639-E5512CF9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836ED5-90EA-7E36-ADDB-81568E1505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406" b="7406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8E66185C-8A94-3041-D413-964AD47071B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n = 4;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0, 68301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0.5 (</a:t>
                </a:r>
                <a:r>
                  <a:rPr lang="ru-RU" sz="1800" dirty="0"/>
                  <a:t>Середина)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nary>
                  </m:oMath>
                </a14:m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0,68301)∙0,68301 ≈ </m:t>
                    </m:r>
                  </m:oMath>
                </a14:m>
                <a:r>
                  <a:rPr lang="ru-RU" sz="1800" dirty="0"/>
                  <a:t>1,84701</a:t>
                </a:r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8E66185C-8A94-3041-D413-964AD4707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54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6AAC5-4B8D-8A00-AED8-0FE5DC3E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5244B8-7BBC-7857-972A-513BA57E63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859" b="11859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989A4104-C9DC-837A-BD85-6C17D1610F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4;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0, 68301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1 (</a:t>
                </a:r>
                <a:r>
                  <a:rPr lang="ru-RU" sz="1800" dirty="0"/>
                  <a:t>Крайнее правое положение)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0,68301)∙0,68301 ≈ </m:t>
                    </m:r>
                  </m:oMath>
                </a14:m>
                <a:r>
                  <a:rPr lang="ru-RU" sz="1800" dirty="0"/>
                  <a:t>1,88964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989A4104-C9DC-837A-BD85-6C17D1610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28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BDA3C-6D6E-9F96-E02E-AF1D4D76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12AB18-F746-F3E6-0570-4DB1283697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826" b="11826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0CC34A92-8048-9FBD-40C5-406FA923EFB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</a:t>
                </a:r>
                <a:r>
                  <a:rPr lang="ru-RU" sz="1800" dirty="0"/>
                  <a:t>4</a:t>
                </a:r>
                <a:r>
                  <a:rPr lang="en-US" sz="1800" dirty="0"/>
                  <a:t>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0, 68301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0 (</a:t>
                </a:r>
                <a:r>
                  <a:rPr lang="ru-RU" sz="1800" dirty="0"/>
                  <a:t>Крайнее левое положение)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nary>
                  </m:oMath>
                </a14:m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0,68301)∙0,68301 ≈ </m:t>
                    </m:r>
                  </m:oMath>
                </a14:m>
                <a:r>
                  <a:rPr lang="ru-RU" sz="1800" dirty="0"/>
                  <a:t>1,71889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0CC34A92-8048-9FBD-40C5-406FA923E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42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D6A16-3BD4-5E4E-5202-36E26B2C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50C184-FCD4-7E77-48B6-0559349A90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859" b="11859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54780F4-242F-AECB-2E09-698155581AF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</a:t>
                </a:r>
                <a:r>
                  <a:rPr lang="ru-RU" sz="1800" dirty="0"/>
                  <a:t>8</a:t>
                </a:r>
                <a:r>
                  <a:rPr lang="en-US" sz="1800" dirty="0"/>
                  <a:t>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34150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0.5 (</a:t>
                </a:r>
                <a:r>
                  <a:rPr lang="ru-RU" sz="1800" dirty="0"/>
                  <a:t>Середина)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nary>
                  </m:oMath>
                </a14:m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34150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)∙0,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34150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1,83606</m:t>
                    </m:r>
                  </m:oMath>
                </a14:m>
                <a:endParaRPr lang="ru-RU" sz="18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54780F4-242F-AECB-2E09-698155581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D97D9-A84A-46DF-F0D6-2AA145E7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A3065F-F291-06D7-366C-AC71074083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376" b="12376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25E6D567-5ECE-9467-8092-12A13AF2565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</a:t>
                </a:r>
                <a:r>
                  <a:rPr lang="ru-RU" sz="1800" dirty="0"/>
                  <a:t>8</a:t>
                </a:r>
                <a:r>
                  <a:rPr lang="en-US" sz="1800" dirty="0"/>
                  <a:t>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34150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0 (</a:t>
                </a:r>
                <a:r>
                  <a:rPr lang="ru-RU" sz="1800" dirty="0"/>
                  <a:t>Левое крайнее положение)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nary>
                  </m:oMath>
                </a14:m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34150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)∙0,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34150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1,78294</m:t>
                    </m:r>
                  </m:oMath>
                </a14:m>
                <a:endParaRPr lang="ru-RU" sz="18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25E6D567-5ECE-9467-8092-12A13AF25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23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b="1" dirty="0"/>
                  <a:t>Задание 1. Интегральная сумма</a:t>
                </a:r>
                <a:endParaRPr lang="en-US" b="1" dirty="0"/>
              </a:p>
              <a:p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Исследуйте интегральную сумму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заданной на отрезке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−1;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b="1" dirty="0"/>
                  <a:t>Задание 2. Площадь фигуры</a:t>
                </a:r>
              </a:p>
              <a:p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Найдите площадь фигуры, ограниченной кривой </a:t>
                </a:r>
                <a:r>
                  <a:rPr lang="ru-RU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Лиссажу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Условия заданий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0259D-3FF8-5F7F-E169-583E7A6C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623D56-6CD8-42CD-8139-F53BB0CD0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644" b="10644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AD07981-3964-4589-A8B0-D0724C6B00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</a:t>
                </a:r>
                <a:r>
                  <a:rPr lang="ru-RU" sz="1800" dirty="0"/>
                  <a:t>8</a:t>
                </a:r>
                <a:r>
                  <a:rPr lang="en-US" sz="1800" dirty="0"/>
                  <a:t>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34150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</a:t>
                </a:r>
                <a:r>
                  <a:rPr lang="ru-RU" sz="1800" dirty="0"/>
                  <a:t>1</a:t>
                </a:r>
                <a:r>
                  <a:rPr lang="en-US" sz="1800" dirty="0"/>
                  <a:t> (</a:t>
                </a:r>
                <a:r>
                  <a:rPr lang="ru-RU" sz="1800" dirty="0"/>
                  <a:t>Крайнее правое положение)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r>
                  <a:rPr lang="en-US" sz="1800" dirty="0"/>
                  <a:t>)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34150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)∙0,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34150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1,86831</m:t>
                    </m:r>
                  </m:oMath>
                </a14:m>
                <a:endParaRPr lang="ru-RU" sz="18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AD07981-3964-4589-A8B0-D0724C6B0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46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BFEEE-AACD-8F0E-3CBA-ECD33AED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870B9F-6E59-90BD-E720-C310562000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992" r="3992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381DF409-3B13-5E37-5EEB-8FAE77BEA07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20;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0.5 (</a:t>
                </a:r>
                <a:r>
                  <a:rPr lang="ru-RU" sz="1800" dirty="0"/>
                  <a:t>Середина)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nary>
                  </m:oMath>
                </a14:m>
                <a:r>
                  <a:rPr lang="en-US" sz="1800" dirty="0"/>
                  <a:t>)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 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1800" dirty="0"/>
                  <a:t>1.833152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381DF409-3B13-5E37-5EEB-8FAE77BEA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01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762E4-A18F-FA53-0B30-6C2D003A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48F5D9-F64F-AF4E-C4BA-3DF21A0E6D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8148" r="8148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90C3395A-5E5F-A09D-59AC-AFF4300C319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20;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0 (</a:t>
                </a:r>
                <a:r>
                  <a:rPr lang="ru-RU" sz="1800" dirty="0"/>
                  <a:t>Крайнее левое положение)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nary>
                  </m:oMath>
                </a14:m>
                <a:r>
                  <a:rPr lang="en-US" sz="1800" dirty="0"/>
                  <a:t>)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 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1800" dirty="0"/>
                  <a:t>1.814406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90C3395A-5E5F-A09D-59AC-AFF4300C3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702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23399-91A4-4A20-15C6-1EB4061F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0723F-0B8C-291F-45B6-A1BD9D63DE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908" r="5908"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A64E8975-E1C5-07E7-E430-D93B7242B5E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1800" dirty="0"/>
                  <a:t>n = 20;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t = </a:t>
                </a:r>
                <a:r>
                  <a:rPr lang="ru-RU" sz="1800" dirty="0"/>
                  <a:t>1</a:t>
                </a:r>
                <a:r>
                  <a:rPr lang="en-US" sz="1800" dirty="0"/>
                  <a:t> (</a:t>
                </a:r>
                <a:r>
                  <a:rPr lang="ru-RU" sz="1800" dirty="0"/>
                  <a:t>Крайнее правое положение)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(−1+(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r>
                  <a:rPr lang="en-US" sz="1800" dirty="0"/>
                  <a:t>)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 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1800" dirty="0"/>
                  <a:t>1.848557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A64E8975-E1C5-07E7-E430-D93B7242B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3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4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73A1C304-F27F-FC2F-0585-93A0872E6CE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b="1" dirty="0"/>
                  <a:t>Значение интеграла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m:rPr>
                          <m:nor/>
                        </m:rPr>
                        <a:rPr lang="ru-RU"/>
                        <m:t>1.83259571459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Отсюда видно, что значение интегральной суммы, при большом числе разбиений приближается к значению интеграла от данной функции на данном промежутке.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73A1C304-F27F-FC2F-0585-93A0872E6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B5EF017-D47B-5DDB-36AD-907BD035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 (</a:t>
            </a:r>
            <a:r>
              <a:rPr lang="ru-RU" dirty="0"/>
              <a:t>Интеграл)</a:t>
            </a:r>
          </a:p>
        </p:txBody>
      </p:sp>
    </p:spTree>
    <p:extLst>
      <p:ext uri="{BB962C8B-B14F-4D97-AF65-F5344CB8AC3E}">
        <p14:creationId xmlns:p14="http://schemas.microsoft.com/office/powerpoint/2010/main" val="259609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34415-2692-C180-5F6F-1DF7F69F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 (</a:t>
            </a:r>
            <a:r>
              <a:rPr lang="ru-RU" dirty="0"/>
              <a:t>Таблица сравнения)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1354D82D-BA0A-BFCC-4017-45B1BD7483D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013597279"/>
                  </p:ext>
                </p:extLst>
              </p:nvPr>
            </p:nvGraphicFramePr>
            <p:xfrm>
              <a:off x="457200" y="1039813"/>
              <a:ext cx="8389940" cy="358842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2097485">
                      <a:extLst>
                        <a:ext uri="{9D8B030D-6E8A-4147-A177-3AD203B41FA5}">
                          <a16:colId xmlns:a16="http://schemas.microsoft.com/office/drawing/2014/main" val="1186378365"/>
                        </a:ext>
                      </a:extLst>
                    </a:gridCol>
                    <a:gridCol w="2097485">
                      <a:extLst>
                        <a:ext uri="{9D8B030D-6E8A-4147-A177-3AD203B41FA5}">
                          <a16:colId xmlns:a16="http://schemas.microsoft.com/office/drawing/2014/main" val="4285769354"/>
                        </a:ext>
                      </a:extLst>
                    </a:gridCol>
                    <a:gridCol w="2097485">
                      <a:extLst>
                        <a:ext uri="{9D8B030D-6E8A-4147-A177-3AD203B41FA5}">
                          <a16:colId xmlns:a16="http://schemas.microsoft.com/office/drawing/2014/main" val="3797615689"/>
                        </a:ext>
                      </a:extLst>
                    </a:gridCol>
                    <a:gridCol w="2097485">
                      <a:extLst>
                        <a:ext uri="{9D8B030D-6E8A-4147-A177-3AD203B41FA5}">
                          <a16:colId xmlns:a16="http://schemas.microsoft.com/office/drawing/2014/main" val="924565445"/>
                        </a:ext>
                      </a:extLst>
                    </a:gridCol>
                  </a:tblGrid>
                  <a:tr h="753781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20</a:t>
                          </a:r>
                          <a:endParaRPr lang="ru-RU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5249671"/>
                      </a:ext>
                    </a:extLst>
                  </a:tr>
                  <a:tr h="753781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  <a:p>
                          <a:r>
                            <a:rPr lang="en-US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ru-RU" sz="2800" dirty="0" smtClean="0"/>
                                  <m:t>1,71889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1,78294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1.814406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695762"/>
                      </a:ext>
                    </a:extLst>
                  </a:tr>
                  <a:tr h="808636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  <a:p>
                          <a:r>
                            <a:rPr lang="en-US" sz="2800" dirty="0"/>
                            <a:t>1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1,88964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1,86831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1.848557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2510670"/>
                      </a:ext>
                    </a:extLst>
                  </a:tr>
                  <a:tr h="808636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  <a:p>
                          <a:r>
                            <a:rPr lang="en-US" sz="2800" dirty="0"/>
                            <a:t>0.5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1,84701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1,83606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1.833152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762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1354D82D-BA0A-BFCC-4017-45B1BD7483D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013597279"/>
                  </p:ext>
                </p:extLst>
              </p:nvPr>
            </p:nvGraphicFramePr>
            <p:xfrm>
              <a:off x="457200" y="1039813"/>
              <a:ext cx="8389940" cy="358842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2097485">
                      <a:extLst>
                        <a:ext uri="{9D8B030D-6E8A-4147-A177-3AD203B41FA5}">
                          <a16:colId xmlns:a16="http://schemas.microsoft.com/office/drawing/2014/main" val="1186378365"/>
                        </a:ext>
                      </a:extLst>
                    </a:gridCol>
                    <a:gridCol w="2097485">
                      <a:extLst>
                        <a:ext uri="{9D8B030D-6E8A-4147-A177-3AD203B41FA5}">
                          <a16:colId xmlns:a16="http://schemas.microsoft.com/office/drawing/2014/main" val="4285769354"/>
                        </a:ext>
                      </a:extLst>
                    </a:gridCol>
                    <a:gridCol w="2097485">
                      <a:extLst>
                        <a:ext uri="{9D8B030D-6E8A-4147-A177-3AD203B41FA5}">
                          <a16:colId xmlns:a16="http://schemas.microsoft.com/office/drawing/2014/main" val="3797615689"/>
                        </a:ext>
                      </a:extLst>
                    </a:gridCol>
                    <a:gridCol w="2097485">
                      <a:extLst>
                        <a:ext uri="{9D8B030D-6E8A-4147-A177-3AD203B41FA5}">
                          <a16:colId xmlns:a16="http://schemas.microsoft.com/office/drawing/2014/main" val="924565445"/>
                        </a:ext>
                      </a:extLst>
                    </a:gridCol>
                  </a:tblGrid>
                  <a:tr h="753781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20</a:t>
                          </a:r>
                          <a:endParaRPr lang="ru-RU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524967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  <a:p>
                          <a:r>
                            <a:rPr lang="en-US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85806" r="-200580" b="-21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0872" t="-85806" r="-101163" b="-21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1.814406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695762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  <a:p>
                          <a:r>
                            <a:rPr lang="en-US" sz="2800" dirty="0"/>
                            <a:t>1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1,88964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0872" t="-184615" r="-101163" b="-117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1.848557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2510670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  <a:p>
                          <a:r>
                            <a:rPr lang="en-US" sz="2800" dirty="0"/>
                            <a:t>0.5</a:t>
                          </a:r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1,84701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0872" t="-286452" r="-101163" b="-1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1.833152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762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3FD59C-00F4-16E7-6D23-179C1F4D9681}"/>
              </a:ext>
            </a:extLst>
          </p:cNvPr>
          <p:cNvSpPr txBox="1"/>
          <p:nvPr/>
        </p:nvSpPr>
        <p:spPr>
          <a:xfrm>
            <a:off x="621030" y="1082973"/>
            <a:ext cx="41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68877-7329-7CB1-B0F1-3B1D8EDE7B7F}"/>
              </a:ext>
            </a:extLst>
          </p:cNvPr>
          <p:cNvSpPr txBox="1"/>
          <p:nvPr/>
        </p:nvSpPr>
        <p:spPr>
          <a:xfrm>
            <a:off x="2042160" y="978853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B6DCDA9-FF0F-2D68-5A8E-AFF8F7BFC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После выполнения данного задания, мы видим, что значение интегральной суммы, всё больше и больше приближается к значению интеграла данной функции на данном промежутке при увеличении числа разбиений и при усреднении положения точки каждого элементарного отрезка.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E40816D-9778-A7B9-8954-D96D14AB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b (</a:t>
            </a:r>
            <a:r>
              <a:rPr lang="ru-RU" dirty="0"/>
              <a:t>Заключение)</a:t>
            </a:r>
          </a:p>
        </p:txBody>
      </p:sp>
    </p:spTree>
    <p:extLst>
      <p:ext uri="{BB962C8B-B14F-4D97-AF65-F5344CB8AC3E}">
        <p14:creationId xmlns:p14="http://schemas.microsoft.com/office/powerpoint/2010/main" val="361910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799E2623-63EE-6B8C-9936-C36E56799FF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endParaRPr lang="ru-RU" sz="2400" b="1" dirty="0"/>
              </a:p>
              <a:p>
                <a:endParaRPr lang="ru-RU" sz="2400" b="1" dirty="0"/>
              </a:p>
              <a:p>
                <a:r>
                  <a:rPr lang="ru-RU" sz="2400" b="1" dirty="0"/>
                  <a:t>Задание 2. Площадь фигуры</a:t>
                </a:r>
              </a:p>
              <a:p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Найдите площадь фигуры, ограниченной кривой </a:t>
                </a:r>
                <a:r>
                  <a:rPr lang="ru-RU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Лиссажу</a:t>
                </a:r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799E2623-63EE-6B8C-9936-C36E56799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6F60E1-787A-E601-AF57-A1D5C51A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</a:t>
            </a:r>
          </a:p>
        </p:txBody>
      </p:sp>
    </p:spTree>
    <p:extLst>
      <p:ext uri="{BB962C8B-B14F-4D97-AF65-F5344CB8AC3E}">
        <p14:creationId xmlns:p14="http://schemas.microsoft.com/office/powerpoint/2010/main" val="3729721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032E8E4-82DB-159D-B2C3-3B419CD6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 (График кривой)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DEADF4C-D504-7ABF-0922-68419F845BB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b="1" dirty="0"/>
                  <a:t>График кривой </a:t>
                </a:r>
                <a:r>
                  <a:rPr lang="ru-RU" b="1" dirty="0" err="1"/>
                  <a:t>Лиссажу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 marL="342900" indent="-342900"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dirty="0"/>
              </a:p>
              <a:p>
                <a:pPr marL="342900" indent="-342900"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Искомая фигура выделена красным цветом.</a:t>
                </a:r>
              </a:p>
              <a:p>
                <a:r>
                  <a:rPr lang="ru-RU" dirty="0"/>
                  <a:t>График в </a:t>
                </a:r>
                <a:r>
                  <a:rPr lang="en-US" dirty="0"/>
                  <a:t>Desmos:</a:t>
                </a:r>
                <a:r>
                  <a:rPr lang="ru-RU" dirty="0"/>
                  <a:t> </a:t>
                </a:r>
                <a:r>
                  <a:rPr lang="en-US" dirty="0">
                    <a:hlinkClick r:id="rId2"/>
                  </a:rPr>
                  <a:t>https://www.desmos.com/calculator/39tvbi2ptl</a:t>
                </a:r>
                <a:endParaRPr lang="en-US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7DEADF4C-D504-7ABF-0922-68419F845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4"/>
                <a:stretch>
                  <a:fillRect l="-723" t="-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C77FF6-3436-5CD3-CBF7-C46AFE9E8E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4395" b="4395"/>
          <a:stretch/>
        </p:blipFill>
        <p:spPr/>
      </p:pic>
    </p:spTree>
    <p:extLst>
      <p:ext uri="{BB962C8B-B14F-4D97-AF65-F5344CB8AC3E}">
        <p14:creationId xmlns:p14="http://schemas.microsoft.com/office/powerpoint/2010/main" val="207948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15CCC4EF-9B1E-CE86-2674-02E02DDDFC5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Для вычисления интеграла воспользуемся формулой</a:t>
                </a:r>
                <a:r>
                  <a:rPr lang="en-US" dirty="0"/>
                  <a:t>:</a:t>
                </a:r>
                <a:endParaRPr lang="ru-RU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nary>
                      <m:naryPr>
                        <m:limLoc m:val="undOvr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ru-RU" dirty="0"/>
                  <a:t>,</a:t>
                </a:r>
                <a:r>
                  <a:rPr lang="en-US" dirty="0"/>
                  <a:t> (</a:t>
                </a:r>
                <a:r>
                  <a:rPr lang="ru-RU" dirty="0"/>
                  <a:t>можно найти четверть рисунка, т.к. </a:t>
                </a:r>
                <a:r>
                  <a:rPr lang="ru-RU" dirty="0" err="1"/>
                  <a:t>фунцкия</a:t>
                </a:r>
                <a:r>
                  <a:rPr lang="ru-RU" dirty="0"/>
                  <a:t> нечётная и она симметрична относительно начала координат и т.к. мы будем считать только четверть рисунка, умножаем на 4)</a:t>
                </a:r>
              </a:p>
              <a:p>
                <a:r>
                  <a:rPr lang="ru-RU" dirty="0"/>
                  <a:t>полученной из</a:t>
                </a:r>
                <a:r>
                  <a:rPr lang="en-US" dirty="0"/>
                  <a:t> </a:t>
                </a:r>
                <a:r>
                  <a:rPr lang="ru-RU" dirty="0"/>
                  <a:t>подстановки зависимости </a:t>
                </a:r>
                <a:r>
                  <a:rPr lang="en-US" dirty="0"/>
                  <a:t>y </a:t>
                </a:r>
                <a:r>
                  <a:rPr lang="ru-RU" dirty="0"/>
                  <a:t>от </a:t>
                </a:r>
                <a:r>
                  <a:rPr lang="en-US" dirty="0"/>
                  <a:t>t </a:t>
                </a:r>
                <a:r>
                  <a:rPr lang="ru-RU" dirty="0"/>
                  <a:t>в подынтыгральное выражение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nary>
                  </m:oMath>
                </a14:m>
                <a:endParaRPr lang="en-US" b="0" dirty="0"/>
              </a:p>
              <a:p>
                <a:r>
                  <a:rPr lang="ru-RU" dirty="0"/>
                  <a:t>Из условия задания, получаем</a:t>
                </a:r>
                <a:r>
                  <a:rPr lang="en-US" dirty="0"/>
                  <a:t>:</a:t>
                </a:r>
                <a:endParaRPr lang="ru-RU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где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=2;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15CCC4EF-9B1E-CE86-2674-02E02DDDF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843" t="-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A38B1D-8EBA-F808-EF8E-B801B4A7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 (Вычисление интеграла)</a:t>
            </a:r>
          </a:p>
        </p:txBody>
      </p:sp>
    </p:spTree>
    <p:extLst>
      <p:ext uri="{BB962C8B-B14F-4D97-AF65-F5344CB8AC3E}">
        <p14:creationId xmlns:p14="http://schemas.microsoft.com/office/powerpoint/2010/main" val="185685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D20E96AA-18D3-2178-31FF-1493EDE7ADF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b="1" dirty="0"/>
                  <a:t>Задание 3. Несобственный интеграл</a:t>
                </a:r>
              </a:p>
              <a:p>
                <a:r>
                  <a:rPr lang="ru-RU" dirty="0"/>
                  <a:t>Исследуйте несобственный интеграл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arctg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сходимость при всех значениях параметра</a:t>
                </a:r>
                <a:r>
                  <a:rPr lang="en-US" dirty="0"/>
                  <a:t>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b="1" dirty="0">
                    <a:latin typeface="Golos Text" panose="020B0503020202020204"/>
                    <a:cs typeface="Times New Roman" panose="02020603050405020304" pitchFamily="18" charset="0"/>
                  </a:rPr>
                  <a:t>Задание 4. Приложения определённого интеграла</a:t>
                </a:r>
              </a:p>
              <a:p>
                <a:r>
                  <a:rPr lang="ru-RU" dirty="0">
                    <a:latin typeface="Golos Text" panose="020B0503020202020204"/>
                    <a:cs typeface="Times New Roman" panose="02020603050405020304" pitchFamily="18" charset="0"/>
                  </a:rPr>
                  <a:t>Вычислить работу, необходимую для извлечения деревянной прямоугольной балки, плавающей в воде, если длина балки 5 м, ширина 40 см, высота 20 см, а её удельный вес равен 0,8.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D20E96AA-18D3-2178-31FF-1493EDE7A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3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F724078-1E00-E137-768C-291018D4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Условия заданий</a:t>
            </a:r>
          </a:p>
        </p:txBody>
      </p:sp>
    </p:spTree>
    <p:extLst>
      <p:ext uri="{BB962C8B-B14F-4D97-AF65-F5344CB8AC3E}">
        <p14:creationId xmlns:p14="http://schemas.microsoft.com/office/powerpoint/2010/main" val="207785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AB3DF021-0D35-E901-8CDA-75DEE0EDCEA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ru-R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𝑠𝑖𝑛𝑡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=4</m:t>
                          </m:r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∙2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</m:t>
                              </m:r>
                            </m:e>
                          </m:nary>
                        </m:e>
                      </m:nary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≈10.67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algn="ctr"/>
                <a:r>
                  <a:rPr lang="ru-RU" dirty="0"/>
                  <a:t>Ответ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=10.67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AB3DF021-0D35-E901-8CDA-75DEE0EDC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D2B346C-AF87-78B4-3817-84A30D4F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 (Вычисление интеграла)</a:t>
            </a:r>
          </a:p>
        </p:txBody>
      </p:sp>
    </p:spTree>
    <p:extLst>
      <p:ext uri="{BB962C8B-B14F-4D97-AF65-F5344CB8AC3E}">
        <p14:creationId xmlns:p14="http://schemas.microsoft.com/office/powerpoint/2010/main" val="242814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684B8B-2B22-2397-79F4-F4E6328F0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146" r="6146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571924-B03C-60A4-93B4-241E32A2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 (Оценка </a:t>
            </a:r>
            <a:r>
              <a:rPr lang="ru-RU" dirty="0" err="1"/>
              <a:t>правдоподности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906E1D3-24B8-EC43-4DA7-347FA80C299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Для оценки правдоподобности возьмём элементарные функции, которые образуют площадь меньше чем наша фигура.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Площадь меньшей фигуры будет равна </a:t>
                </a:r>
                <a:r>
                  <a:rPr lang="en-US" dirty="0"/>
                  <a:t>s = </a:t>
                </a:r>
                <a:r>
                  <a:rPr lang="ru-RU" dirty="0"/>
                  <a:t>1.962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=2.67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C906E1D3-24B8-EC43-4DA7-347FA80C2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723" t="-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92A6D0-457B-49A7-215C-97A847B6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87" y="2372431"/>
            <a:ext cx="2719319" cy="9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1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2BBB2E-88E3-1A18-2F28-74F8952057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066" b="3066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31577DA-7BA5-DE1F-9113-72E6CE65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 (Оценка </a:t>
            </a:r>
            <a:r>
              <a:rPr lang="ru-RU" dirty="0" err="1"/>
              <a:t>правдоподбности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F87992CD-D647-BBED-36EC-243E866E6F8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Теперь рассмотрим площадь, большую чем наша фигура, поученную элементарными функциями.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Полученная площадь </a:t>
                </a:r>
                <a:r>
                  <a:rPr lang="en-US" dirty="0"/>
                  <a:t>S = 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=2.67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F87992CD-D647-BBED-36EC-243E866E6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723" t="-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251835-3A77-57F7-E185-2522D9BF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55" y="2131584"/>
            <a:ext cx="2040290" cy="14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64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9FCBA7C-88F0-88EF-3D52-C436230E5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Отсюда, мы видим, что для нахождения площади фигуры, ограниченной кривыми, нужно всего лишь найти пределы интегрирования и посчитать интеграл наших функций. Также для того, чтобы оценить правдоподобность, полученного ответа, мы можем посчитать площади заведомо больших или меньших фигур, таким образом определив верхнюю и нижнюю границу значения площади искомой фигуры</a:t>
            </a:r>
            <a:r>
              <a:rPr lang="ru-RU" dirty="0"/>
              <a:t>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F76AB38-24B4-6EBB-BD89-7AFE2A1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2 (Заключение)</a:t>
            </a:r>
          </a:p>
        </p:txBody>
      </p:sp>
    </p:spTree>
    <p:extLst>
      <p:ext uri="{BB962C8B-B14F-4D97-AF65-F5344CB8AC3E}">
        <p14:creationId xmlns:p14="http://schemas.microsoft.com/office/powerpoint/2010/main" val="3219752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F409A-A32D-42BD-98E0-0C43B8B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88D3C9-11BF-420D-E47D-282243529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sz="2400" b="1" dirty="0">
              <a:latin typeface="Golos Text" panose="020B0503020202020204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Golos Text" panose="020B0503020202020204"/>
                <a:cs typeface="Times New Roman" panose="02020603050405020304" pitchFamily="18" charset="0"/>
              </a:rPr>
              <a:t>Задание 4. Приложения определённого интеграла</a:t>
            </a:r>
          </a:p>
          <a:p>
            <a:r>
              <a:rPr lang="ru-RU" sz="2400" dirty="0">
                <a:latin typeface="Golos Text" panose="020B0503020202020204"/>
                <a:cs typeface="Times New Roman" panose="02020603050405020304" pitchFamily="18" charset="0"/>
              </a:rPr>
              <a:t>Вычислить работу, необходимую для извлечения деревянной прямоугольной балки, плавающей в воде, если длина балки 5 м, ширина 40 см, высота 20 см, а её удельный вес равен 0,8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(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Указание: сила, совершающая работу по подъему балки, равна разности веса балки и веса воды, вытесняемой подводной частью балки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628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48908-4838-ADDB-6977-FAC7DF90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 (Решение)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F7097-9E12-F286-8F0D-C25FFD5473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110155" y="1058054"/>
                <a:ext cx="5690379" cy="3640555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u-RU" b="1" dirty="0"/>
                  <a:t>Решение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r>
                  <a:rPr lang="ru-RU" dirty="0"/>
                  <a:t>В условии задания указано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r>
                  <a:rPr lang="en-US" dirty="0"/>
                  <a:t>F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уд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b="0" dirty="0"/>
              </a:p>
              <a:p>
                <a:r>
                  <a:rPr lang="ru-RU" dirty="0"/>
                  <a:t>Воспользуемся формулой зависимости между работой </a:t>
                </a:r>
                <a:r>
                  <a:rPr lang="en-US" dirty="0"/>
                  <a:t>A</a:t>
                </a:r>
                <a:r>
                  <a:rPr lang="ru-RU" dirty="0"/>
                  <a:t> и силой </a:t>
                </a:r>
                <a:r>
                  <a:rPr lang="en-US" dirty="0"/>
                  <a:t>F</a:t>
                </a:r>
                <a:r>
                  <a:rPr lang="ru-RU" dirty="0"/>
                  <a:t> при перемещении материальной точки от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к значению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где 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0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в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𝑔𝑥𝑎h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уд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𝑎h𝑙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в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𝑔𝑎h</m:t>
                        </m:r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𝑥𝑑𝑥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уд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𝑎h𝑙</m:t>
                            </m:r>
                            <m:nary>
                              <m:naryPr>
                                <m:limLoc m:val="undOvr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4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в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уд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𝑎h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в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уд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∙0.4 ∙0.2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 ∙10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−0.8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9 998, 4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Дж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Ответ</a:t>
                </a:r>
                <a:r>
                  <a:rPr lang="en-US" dirty="0"/>
                  <a:t>: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кДж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F7097-9E12-F286-8F0D-C25FFD547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110155" y="1058054"/>
                <a:ext cx="5690379" cy="3640555"/>
              </a:xfrm>
              <a:blipFill>
                <a:blip r:embed="rId2"/>
                <a:stretch>
                  <a:fillRect l="-321" t="-3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53B4ABD-4ED3-6635-1CA9-5DBFA6DC406E}"/>
              </a:ext>
            </a:extLst>
          </p:cNvPr>
          <p:cNvCxnSpPr>
            <a:cxnSpLocks/>
          </p:cNvCxnSpPr>
          <p:nvPr/>
        </p:nvCxnSpPr>
        <p:spPr>
          <a:xfrm>
            <a:off x="1828801" y="970671"/>
            <a:ext cx="0" cy="3866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7FB4C-7571-7CB2-5264-788AA9A3165F}"/>
                  </a:ext>
                </a:extLst>
              </p:cNvPr>
              <p:cNvSpPr txBox="1"/>
              <p:nvPr/>
            </p:nvSpPr>
            <p:spPr>
              <a:xfrm>
                <a:off x="506437" y="1058054"/>
                <a:ext cx="1259058" cy="2286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b="1" dirty="0"/>
                  <a:t>Дано</a:t>
                </a:r>
                <a:r>
                  <a:rPr lang="en-US" sz="1400" b="1" dirty="0"/>
                  <a:t>:</a:t>
                </a:r>
              </a:p>
              <a:p>
                <a:r>
                  <a:rPr lang="en-US" sz="1400" dirty="0"/>
                  <a:t>l = 5 </a:t>
                </a:r>
                <a:r>
                  <a:rPr lang="ru-RU" sz="1400" dirty="0"/>
                  <a:t>м</a:t>
                </a:r>
              </a:p>
              <a:p>
                <a:r>
                  <a:rPr lang="en-US" sz="1400" dirty="0"/>
                  <a:t>a = 40 </a:t>
                </a:r>
                <a:r>
                  <a:rPr lang="ru-RU" sz="1400" dirty="0"/>
                  <a:t>см</a:t>
                </a:r>
              </a:p>
              <a:p>
                <a:r>
                  <a:rPr lang="en-US" sz="1400" dirty="0"/>
                  <a:t>h = 20 </a:t>
                </a:r>
                <a:r>
                  <a:rPr lang="ru-RU" sz="1400" dirty="0"/>
                  <a:t>см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уд.</m:t>
                        </m:r>
                      </m:sub>
                    </m:sSub>
                    <m:r>
                      <a:rPr 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ru-RU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ru-RU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1400" dirty="0"/>
              </a:p>
              <a:p>
                <a:endParaRPr lang="ru-RU" sz="1400" dirty="0"/>
              </a:p>
              <a:p>
                <a:endParaRPr lang="ru-RU" sz="1400" dirty="0"/>
              </a:p>
              <a:p>
                <a:r>
                  <a:rPr lang="en-US" sz="1400" dirty="0"/>
                  <a:t>A - </a:t>
                </a:r>
                <a:r>
                  <a:rPr lang="ru-RU" sz="1400" dirty="0"/>
                  <a:t>?</a:t>
                </a:r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=1000</m:t>
                      </m:r>
                      <m:f>
                        <m:fPr>
                          <m:ctrlPr>
                            <a:rPr lang="ru-R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1" smtClean="0">
                              <a:latin typeface="Cambria Math" panose="02040503050406030204" pitchFamily="18" charset="0"/>
                            </a:rPr>
                            <m:t>кг</m:t>
                          </m:r>
                        </m:num>
                        <m:den>
                          <m:sSup>
                            <m:sSupPr>
                              <m:ctrlP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м</m:t>
                              </m:r>
                            </m:e>
                            <m:sup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7FB4C-7571-7CB2-5264-788AA9A3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7" y="1058054"/>
                <a:ext cx="1259058" cy="2286010"/>
              </a:xfrm>
              <a:prstGeom prst="rect">
                <a:avLst/>
              </a:prstGeom>
              <a:blipFill>
                <a:blip r:embed="rId3"/>
                <a:stretch>
                  <a:fillRect l="-1449" t="-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68EE1C2-F14B-ACFF-FBA4-48AF4AEFA592}"/>
              </a:ext>
            </a:extLst>
          </p:cNvPr>
          <p:cNvCxnSpPr/>
          <p:nvPr/>
        </p:nvCxnSpPr>
        <p:spPr>
          <a:xfrm>
            <a:off x="316523" y="2571750"/>
            <a:ext cx="15122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95B84DD-00A8-A812-5510-F55DBBA6872F}"/>
              </a:ext>
            </a:extLst>
          </p:cNvPr>
          <p:cNvSpPr/>
          <p:nvPr/>
        </p:nvSpPr>
        <p:spPr>
          <a:xfrm>
            <a:off x="8138160" y="1596683"/>
            <a:ext cx="232117" cy="21382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466E2CD-9F56-4536-D2C7-975AB45CD075}"/>
              </a:ext>
            </a:extLst>
          </p:cNvPr>
          <p:cNvGrpSpPr/>
          <p:nvPr/>
        </p:nvGrpSpPr>
        <p:grpSpPr>
          <a:xfrm>
            <a:off x="6738175" y="1405578"/>
            <a:ext cx="2960640" cy="199080"/>
            <a:chOff x="6738175" y="1405578"/>
            <a:chExt cx="2960640" cy="19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E24BCE9C-BCA9-5DC9-B2C4-6A674212BAEF}"/>
                    </a:ext>
                  </a:extLst>
                </p14:cNvPr>
                <p14:cNvContentPartPr/>
                <p14:nvPr/>
              </p14:nvContentPartPr>
              <p14:xfrm>
                <a:off x="6738175" y="1405578"/>
                <a:ext cx="2221920" cy="199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E24BCE9C-BCA9-5DC9-B2C4-6A674212BA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20535" y="1387578"/>
                  <a:ext cx="2257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CD341F43-F49C-0827-F1CC-4B7A78A402C1}"/>
                    </a:ext>
                  </a:extLst>
                </p14:cNvPr>
                <p14:cNvContentPartPr/>
                <p14:nvPr/>
              </p14:nvContentPartPr>
              <p14:xfrm>
                <a:off x="8968015" y="1482978"/>
                <a:ext cx="730800" cy="9360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CD341F43-F49C-0827-F1CC-4B7A78A402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0015" y="1464978"/>
                  <a:ext cx="76644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F1546B89-46FB-0532-456B-C76CC88DA9FA}"/>
                  </a:ext>
                </a:extLst>
              </p14:cNvPr>
              <p14:cNvContentPartPr/>
              <p14:nvPr/>
            </p14:nvContentPartPr>
            <p14:xfrm>
              <a:off x="8131015" y="3684378"/>
              <a:ext cx="1335960" cy="5760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F1546B89-46FB-0532-456B-C76CC88DA9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2015" y="3675738"/>
                <a:ext cx="135360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C23FC137-3C52-7230-2B51-B0A81631CC0C}"/>
              </a:ext>
            </a:extLst>
          </p:cNvPr>
          <p:cNvGrpSpPr/>
          <p:nvPr/>
        </p:nvGrpSpPr>
        <p:grpSpPr>
          <a:xfrm>
            <a:off x="7828255" y="1075818"/>
            <a:ext cx="336960" cy="521280"/>
            <a:chOff x="7828255" y="1075818"/>
            <a:chExt cx="33696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9C8A8963-986A-9326-7A73-EF997042FE3D}"/>
                    </a:ext>
                  </a:extLst>
                </p14:cNvPr>
                <p14:cNvContentPartPr/>
                <p14:nvPr/>
              </p14:nvContentPartPr>
              <p14:xfrm>
                <a:off x="8067295" y="1137738"/>
                <a:ext cx="97920" cy="459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9C8A8963-986A-9326-7A73-EF997042FE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58295" y="1128738"/>
                  <a:ext cx="115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C44E40F4-E80F-7850-B056-A5E507517FC4}"/>
                    </a:ext>
                  </a:extLst>
                </p14:cNvPr>
                <p14:cNvContentPartPr/>
                <p14:nvPr/>
              </p14:nvContentPartPr>
              <p14:xfrm>
                <a:off x="7828255" y="1075818"/>
                <a:ext cx="79560" cy="1922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C44E40F4-E80F-7850-B056-A5E507517F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9255" y="1066818"/>
                  <a:ext cx="972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E9339ACC-1D6B-E756-9F5E-5C24AC423326}"/>
                  </a:ext>
                </a:extLst>
              </p14:cNvPr>
              <p14:cNvContentPartPr/>
              <p14:nvPr/>
            </p14:nvContentPartPr>
            <p14:xfrm>
              <a:off x="7876855" y="1497018"/>
              <a:ext cx="90360" cy="277200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E9339ACC-1D6B-E756-9F5E-5C24AC4233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7855" y="1488018"/>
                <a:ext cx="1080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4C596509-6365-DA75-4126-E7DA3A62FA42}"/>
                  </a:ext>
                </a:extLst>
              </p14:cNvPr>
              <p14:cNvContentPartPr/>
              <p14:nvPr/>
            </p14:nvContentPartPr>
            <p14:xfrm>
              <a:off x="8243335" y="2609418"/>
              <a:ext cx="10440" cy="1800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4C596509-6365-DA75-4126-E7DA3A62FA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34335" y="2600418"/>
                <a:ext cx="280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D05AA635-4652-484C-E346-0F490CDE9E29}"/>
                  </a:ext>
                </a:extLst>
              </p14:cNvPr>
              <p14:cNvContentPartPr/>
              <p14:nvPr/>
            </p14:nvContentPartPr>
            <p14:xfrm>
              <a:off x="8199415" y="2616258"/>
              <a:ext cx="83880" cy="32472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D05AA635-4652-484C-E346-0F490CDE9E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90415" y="2607618"/>
                <a:ext cx="10152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0444B74-667D-2125-2A7F-F9E5EDECC6CF}"/>
              </a:ext>
            </a:extLst>
          </p:cNvPr>
          <p:cNvGrpSpPr/>
          <p:nvPr/>
        </p:nvGrpSpPr>
        <p:grpSpPr>
          <a:xfrm>
            <a:off x="8016535" y="1596018"/>
            <a:ext cx="817920" cy="2393640"/>
            <a:chOff x="8016535" y="1596018"/>
            <a:chExt cx="817920" cy="23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377FF542-F797-72F9-1547-6E715A850739}"/>
                    </a:ext>
                  </a:extLst>
                </p14:cNvPr>
                <p14:cNvContentPartPr/>
                <p14:nvPr/>
              </p14:nvContentPartPr>
              <p14:xfrm>
                <a:off x="8682175" y="3589338"/>
                <a:ext cx="145440" cy="22356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377FF542-F797-72F9-1547-6E715A8507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3535" y="3580338"/>
                  <a:ext cx="163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3E3724B-874F-FCB2-4E20-2134CDDE362D}"/>
                    </a:ext>
                  </a:extLst>
                </p14:cNvPr>
                <p14:cNvContentPartPr/>
                <p14:nvPr/>
              </p14:nvContentPartPr>
              <p14:xfrm>
                <a:off x="8693335" y="3882378"/>
                <a:ext cx="141120" cy="8820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3E3724B-874F-FCB2-4E20-2134CDDE36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84695" y="3873738"/>
                  <a:ext cx="158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42BC9529-D414-7B5E-2EAF-BE4FCD99CE5D}"/>
                    </a:ext>
                  </a:extLst>
                </p14:cNvPr>
                <p14:cNvContentPartPr/>
                <p14:nvPr/>
              </p14:nvContentPartPr>
              <p14:xfrm>
                <a:off x="8742655" y="3873378"/>
                <a:ext cx="82080" cy="10764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42BC9529-D414-7B5E-2EAF-BE4FCD99CE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34015" y="3864738"/>
                  <a:ext cx="99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BB8A5C7D-8E5E-76DC-B929-9DD0021F3298}"/>
                    </a:ext>
                  </a:extLst>
                </p14:cNvPr>
                <p14:cNvContentPartPr/>
                <p14:nvPr/>
              </p14:nvContentPartPr>
              <p14:xfrm>
                <a:off x="8102215" y="2904978"/>
                <a:ext cx="22320" cy="82296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BB8A5C7D-8E5E-76DC-B929-9DD0021F32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93215" y="2895978"/>
                  <a:ext cx="3996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72C454E3-8EB7-4860-40FF-6B6ED51158BC}"/>
                    </a:ext>
                  </a:extLst>
                </p14:cNvPr>
                <p14:cNvContentPartPr/>
                <p14:nvPr/>
              </p14:nvContentPartPr>
              <p14:xfrm>
                <a:off x="8081335" y="2224578"/>
                <a:ext cx="21600" cy="67356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72C454E3-8EB7-4860-40FF-6B6ED51158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72695" y="2215578"/>
                  <a:ext cx="3924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382184B4-E7B5-ED73-5171-DC5FE8150946}"/>
                    </a:ext>
                  </a:extLst>
                </p14:cNvPr>
                <p14:cNvContentPartPr/>
                <p14:nvPr/>
              </p14:nvContentPartPr>
              <p14:xfrm>
                <a:off x="8059735" y="1646058"/>
                <a:ext cx="43560" cy="569520"/>
              </p14:xfrm>
            </p:contentPart>
          </mc:Choice>
          <mc:Fallback xmlns=""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382184B4-E7B5-ED73-5171-DC5FE81509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51095" y="1637058"/>
                  <a:ext cx="612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CAC61F6A-8BDD-4FC9-34C1-C7E6BA41CC8E}"/>
                    </a:ext>
                  </a:extLst>
                </p14:cNvPr>
                <p14:cNvContentPartPr/>
                <p14:nvPr/>
              </p14:nvContentPartPr>
              <p14:xfrm>
                <a:off x="8016535" y="3776898"/>
                <a:ext cx="101520" cy="21276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CAC61F6A-8BDD-4FC9-34C1-C7E6BA41CC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07895" y="3767898"/>
                  <a:ext cx="119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DED83472-26A7-1FF2-899C-DCBD792AF72C}"/>
                    </a:ext>
                  </a:extLst>
                </p14:cNvPr>
                <p14:cNvContentPartPr/>
                <p14:nvPr/>
              </p14:nvContentPartPr>
              <p14:xfrm>
                <a:off x="8102575" y="1596018"/>
                <a:ext cx="372600" cy="14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DED83472-26A7-1FF2-899C-DCBD792AF7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93935" y="1587378"/>
                  <a:ext cx="390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852583EC-9AC2-1D0C-6399-9363A7744FE2}"/>
                    </a:ext>
                  </a:extLst>
                </p14:cNvPr>
                <p14:cNvContentPartPr/>
                <p14:nvPr/>
              </p14:nvContentPartPr>
              <p14:xfrm>
                <a:off x="8327575" y="2822538"/>
                <a:ext cx="135720" cy="18324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852583EC-9AC2-1D0C-6399-9363A7744F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18935" y="2813538"/>
                  <a:ext cx="153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798649B1-CAE1-DFA2-8FC5-5263C05D8D1E}"/>
                    </a:ext>
                  </a:extLst>
                </p14:cNvPr>
                <p14:cNvContentPartPr/>
                <p14:nvPr/>
              </p14:nvContentPartPr>
              <p14:xfrm>
                <a:off x="8447095" y="2982018"/>
                <a:ext cx="50400" cy="12996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798649B1-CAE1-DFA2-8FC5-5263C05D8D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38095" y="2973378"/>
                  <a:ext cx="68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1C334CA2-958D-B7AA-8439-B98354ACBE99}"/>
                    </a:ext>
                  </a:extLst>
                </p14:cNvPr>
                <p14:cNvContentPartPr/>
                <p14:nvPr/>
              </p14:nvContentPartPr>
              <p14:xfrm>
                <a:off x="8502895" y="3003258"/>
                <a:ext cx="65160" cy="152640"/>
              </p14:xfrm>
            </p:contentPart>
          </mc:Choice>
          <mc:Fallback xmlns=""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1C334CA2-958D-B7AA-8439-B98354ACBE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93895" y="2994258"/>
                  <a:ext cx="8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A67B0B88-CF79-4C1E-EF95-CF4B6595EACA}"/>
                    </a:ext>
                  </a:extLst>
                </p14:cNvPr>
                <p14:cNvContentPartPr/>
                <p14:nvPr/>
              </p14:nvContentPartPr>
              <p14:xfrm>
                <a:off x="8531695" y="2708418"/>
                <a:ext cx="113400" cy="19692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A67B0B88-CF79-4C1E-EF95-CF4B6595EA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22695" y="2699418"/>
                  <a:ext cx="13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B7369FB4-F0BB-7BC2-55C5-A71EB5C49352}"/>
                    </a:ext>
                  </a:extLst>
                </p14:cNvPr>
                <p14:cNvContentPartPr/>
                <p14:nvPr/>
              </p14:nvContentPartPr>
              <p14:xfrm>
                <a:off x="8152255" y="2129538"/>
                <a:ext cx="111960" cy="50832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B7369FB4-F0BB-7BC2-55C5-A71EB5C493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43615" y="2120538"/>
                  <a:ext cx="129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BFCD895F-B332-614C-8D37-2AD126A0117E}"/>
                    </a:ext>
                  </a:extLst>
                </p14:cNvPr>
                <p14:cNvContentPartPr/>
                <p14:nvPr/>
              </p14:nvContentPartPr>
              <p14:xfrm>
                <a:off x="8279695" y="2067618"/>
                <a:ext cx="77760" cy="18396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BFCD895F-B332-614C-8D37-2AD126A011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0695" y="2058978"/>
                  <a:ext cx="95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E4EA83DE-09C8-ED13-E9F2-A1B7EE152B5F}"/>
                    </a:ext>
                  </a:extLst>
                </p14:cNvPr>
                <p14:cNvContentPartPr/>
                <p14:nvPr/>
              </p14:nvContentPartPr>
              <p14:xfrm>
                <a:off x="8396695" y="2119818"/>
                <a:ext cx="50040" cy="18036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E4EA83DE-09C8-ED13-E9F2-A1B7EE152B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87695" y="2110818"/>
                  <a:ext cx="67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9D8D476D-0969-8E9C-96A4-09C732C5C5D4}"/>
                    </a:ext>
                  </a:extLst>
                </p14:cNvPr>
                <p14:cNvContentPartPr/>
                <p14:nvPr/>
              </p14:nvContentPartPr>
              <p14:xfrm>
                <a:off x="8474095" y="2102898"/>
                <a:ext cx="66240" cy="20484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9D8D476D-0969-8E9C-96A4-09C732C5C5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65455" y="2093898"/>
                  <a:ext cx="83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A3D3B492-7C47-BC7D-FC51-716E21A3972C}"/>
                    </a:ext>
                  </a:extLst>
                </p14:cNvPr>
                <p14:cNvContentPartPr/>
                <p14:nvPr/>
              </p14:nvContentPartPr>
              <p14:xfrm>
                <a:off x="8573815" y="1954938"/>
                <a:ext cx="56880" cy="23688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A3D3B492-7C47-BC7D-FC51-716E21A397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5175" y="1945938"/>
                  <a:ext cx="74520" cy="25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6925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AC857B2-8979-7F21-5FA2-9048A1CA4E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При выполнении данной расчётно-графической работы, мы вспомнили как выглядят интегральные суммы на графике, как с помощью интеграла можно находить площади фигур, ограниченные различными кривыми, как интеграл показывает себя в задачах по физике и как интеграл функции одной переменной несёт огромный вклад в математику.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BC46BC-F729-53B1-2D1E-78CDBD68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2868100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DD7E8A-37D6-2D94-17A2-35464449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Оценочный лист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78793CF-57D1-B9EF-B062-3157E7B2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656955"/>
              </p:ext>
            </p:extLst>
          </p:nvPr>
        </p:nvGraphicFramePr>
        <p:xfrm>
          <a:off x="1185582" y="1488558"/>
          <a:ext cx="6096000" cy="260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32589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73507349"/>
                    </a:ext>
                  </a:extLst>
                </a:gridCol>
              </a:tblGrid>
              <a:tr h="31516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Задание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Студент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8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1</a:t>
                      </a:r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Баянов Равиль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1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1</a:t>
                      </a:r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Состанов</a:t>
                      </a:r>
                      <a:r>
                        <a:rPr lang="ru-RU" dirty="0"/>
                        <a:t> Тимур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6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</a:t>
                      </a:r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Баянов Равиль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4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</a:t>
                      </a:r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Состанов</a:t>
                      </a:r>
                      <a:r>
                        <a:rPr lang="ru-RU" dirty="0"/>
                        <a:t> Тимур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89888"/>
                  </a:ext>
                </a:extLst>
              </a:tr>
              <a:tr h="379848">
                <a:tc>
                  <a:txBody>
                    <a:bodyPr/>
                    <a:lstStyle/>
                    <a:p>
                      <a:r>
                        <a:rPr lang="ru-RU" dirty="0"/>
                        <a:t>Задание № </a:t>
                      </a:r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Баянов Равиль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89885"/>
                  </a:ext>
                </a:extLst>
              </a:tr>
              <a:tr h="379848">
                <a:tc>
                  <a:txBody>
                    <a:bodyPr/>
                    <a:lstStyle/>
                    <a:p>
                      <a:r>
                        <a:rPr lang="ru-RU" dirty="0"/>
                        <a:t>Задание № </a:t>
                      </a:r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Состанов</a:t>
                      </a:r>
                      <a:r>
                        <a:rPr lang="ru-RU" dirty="0"/>
                        <a:t> Тимур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14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38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Расчётно-графическая работа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математике(продвинутый уровень)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 второй семестр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2 часть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вариант 6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C6579-D000-4140-B9F5-67DF7B07EF4B}"/>
              </a:ext>
            </a:extLst>
          </p:cNvPr>
          <p:cNvSpPr txBox="1"/>
          <p:nvPr/>
        </p:nvSpPr>
        <p:spPr>
          <a:xfrm>
            <a:off x="3916147" y="4489839"/>
            <a:ext cx="1311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  <a:cs typeface="Times New Roman" panose="02020603050405020304" pitchFamily="18" charset="0"/>
              </a:rPr>
              <a:t>Санкт-Петербург</a:t>
            </a:r>
          </a:p>
          <a:p>
            <a:pPr algn="ctr"/>
            <a:r>
              <a:rPr lang="ru-RU" sz="1200" dirty="0">
                <a:solidFill>
                  <a:schemeClr val="bg2"/>
                </a:solidFill>
                <a:cs typeface="Times New Roman" panose="02020603050405020304" pitchFamily="18" charset="0"/>
              </a:rPr>
              <a:t>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EC19F-2BBE-60D5-7BCF-261106C1E02E}"/>
              </a:ext>
            </a:extLst>
          </p:cNvPr>
          <p:cNvSpPr txBox="1"/>
          <p:nvPr/>
        </p:nvSpPr>
        <p:spPr>
          <a:xfrm>
            <a:off x="6545943" y="4028174"/>
            <a:ext cx="245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</a:rPr>
              <a:t>Выполнили</a:t>
            </a:r>
            <a:r>
              <a:rPr lang="en-US" sz="1200" dirty="0">
                <a:solidFill>
                  <a:schemeClr val="bg2"/>
                </a:solidFill>
              </a:rPr>
              <a:t>: </a:t>
            </a:r>
            <a:r>
              <a:rPr lang="ru-RU" sz="1200" dirty="0">
                <a:solidFill>
                  <a:schemeClr val="bg2"/>
                </a:solidFill>
              </a:rPr>
              <a:t>Баянов Равиль </a:t>
            </a:r>
            <a:r>
              <a:rPr lang="en-US" sz="1200" dirty="0">
                <a:solidFill>
                  <a:schemeClr val="bg2"/>
                </a:solidFill>
              </a:rPr>
              <a:t>P3134,</a:t>
            </a:r>
          </a:p>
          <a:p>
            <a:pPr algn="r"/>
            <a:r>
              <a:rPr lang="ru-RU" sz="1200" dirty="0" err="1">
                <a:solidFill>
                  <a:schemeClr val="bg2"/>
                </a:solidFill>
              </a:rPr>
              <a:t>Состанов</a:t>
            </a:r>
            <a:r>
              <a:rPr lang="ru-RU" sz="1200" dirty="0">
                <a:solidFill>
                  <a:schemeClr val="bg2"/>
                </a:solidFill>
              </a:rPr>
              <a:t> Тимур </a:t>
            </a:r>
            <a:r>
              <a:rPr lang="en-US" sz="1200" dirty="0">
                <a:solidFill>
                  <a:schemeClr val="bg2"/>
                </a:solidFill>
              </a:rPr>
              <a:t>P</a:t>
            </a:r>
            <a:r>
              <a:rPr lang="ru-RU" sz="1200" dirty="0">
                <a:solidFill>
                  <a:schemeClr val="bg2"/>
                </a:solidFill>
              </a:rPr>
              <a:t>3114</a:t>
            </a:r>
          </a:p>
        </p:txBody>
      </p:sp>
    </p:spTree>
    <p:extLst>
      <p:ext uri="{BB962C8B-B14F-4D97-AF65-F5344CB8AC3E}">
        <p14:creationId xmlns:p14="http://schemas.microsoft.com/office/powerpoint/2010/main" val="2386023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b="1" dirty="0"/>
                  <a:t>Задание 3. Ряд Тейлора</a:t>
                </a:r>
              </a:p>
              <a:p>
                <a:r>
                  <a:rPr lang="ru-RU" dirty="0"/>
                  <a:t>Исследуйте ряд Тейлора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7 −2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в точке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Изобразите графически несколько различных частичных сумм ряда и график исходной функции. Проведите анализ полученных рядов.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b="1" dirty="0"/>
                  <a:t>Задание 4. Приложение рядов (индивидуальные задание)</a:t>
                </a:r>
              </a:p>
              <a:p>
                <a:pPr marL="342900" indent="-342900">
                  <a:buAutoNum type="arabicParenR"/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Вычислить приближённо значение функции с заданной точностью</a:t>
                </a:r>
              </a:p>
              <a:p>
                <a:pPr marL="342900" indent="-342900">
                  <a:buAutoNum type="arabicParenR"/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Разлагая подынтегральную функцию в степенной ряд вычислить приближённо интеграл с заданной точностью</a:t>
                </a:r>
              </a:p>
              <a:p>
                <a:pPr marL="342900" indent="-342900">
                  <a:buAutoNum type="arabicParenR"/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Найти в виде степенного ряда решение дифференциального уравнения. Изобразить на графике полученное общее решение и решение задачи Коши</a:t>
                </a: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Условия заданий</a:t>
            </a:r>
          </a:p>
        </p:txBody>
      </p:sp>
    </p:spTree>
    <p:extLst>
      <p:ext uri="{BB962C8B-B14F-4D97-AF65-F5344CB8AC3E}">
        <p14:creationId xmlns:p14="http://schemas.microsoft.com/office/powerpoint/2010/main" val="62349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C8DFC67A-0770-86AE-411F-FADC562A7A7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93314" y="1169920"/>
                <a:ext cx="7170057" cy="3410856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/>
                  <a:t>Задание 5. Приближённые вычисления определённого интеграла</a:t>
                </a:r>
              </a:p>
              <a:p>
                <a:r>
                  <a:rPr lang="ru-RU" sz="1700" dirty="0">
                    <a:latin typeface="Golos Text" panose="020B0503020202020204"/>
                  </a:rPr>
                  <a:t>Найти приближённое значение интеграла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7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=0,999955</m:t>
                        </m:r>
                      </m:e>
                    </m:nary>
                  </m:oMath>
                </a14:m>
                <a:r>
                  <a:rPr lang="ru-RU" sz="1700" dirty="0">
                    <a:latin typeface="Golos Text" panose="020B0503020202020204"/>
                  </a:rPr>
                  <a:t> методами прямоугольников, трапеций, парабол, Боде при </a:t>
                </a:r>
                <a:r>
                  <a:rPr lang="en-US" sz="1700" dirty="0">
                    <a:latin typeface="Golos Text" panose="020B0503020202020204"/>
                  </a:rPr>
                  <a:t>h = 1</a:t>
                </a:r>
                <a:r>
                  <a:rPr lang="ru-RU" sz="1700" dirty="0">
                    <a:latin typeface="Golos Text" panose="020B0503020202020204"/>
                  </a:rPr>
                  <a:t>. Сделать анализ полученных результатов.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C8DFC67A-0770-86AE-411F-FADC562A7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93314" y="1169920"/>
                <a:ext cx="7170057" cy="3410856"/>
              </a:xfrm>
              <a:blipFill>
                <a:blip r:embed="rId2"/>
                <a:stretch>
                  <a:fillRect l="-595" t="-4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969043E-BD1A-17AE-F6B8-08A0DA80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Условия заданий</a:t>
            </a:r>
          </a:p>
        </p:txBody>
      </p:sp>
    </p:spTree>
    <p:extLst>
      <p:ext uri="{BB962C8B-B14F-4D97-AF65-F5344CB8AC3E}">
        <p14:creationId xmlns:p14="http://schemas.microsoft.com/office/powerpoint/2010/main" val="3993364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C8DFC67A-0770-86AE-411F-FADC562A7A7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93314" y="1169920"/>
                <a:ext cx="7170057" cy="3410856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/>
                  <a:t>Задание 5. Ряд Фурье</a:t>
                </a:r>
              </a:p>
              <a:p>
                <a:r>
                  <a:rPr lang="ru-RU" dirty="0"/>
                  <a:t>С помощью разложения в ряд Фурье данной функции в интервале (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dirty="0"/>
                  <a:t>найдите сумму указанного числового ряда. Изобразите графически три различные частичные суммы разложения функции в ряд Фурье, взяв первые несколько слагаемых ряда, а также исходную функцию.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−2)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C8DFC67A-0770-86AE-411F-FADC562A7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93314" y="1169920"/>
                <a:ext cx="7170057" cy="3410856"/>
              </a:xfrm>
              <a:blipFill>
                <a:blip r:embed="rId2"/>
                <a:stretch>
                  <a:fillRect l="-510" t="-537" r="-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969043E-BD1A-17AE-F6B8-08A0DA80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Условия заданий</a:t>
            </a:r>
          </a:p>
        </p:txBody>
      </p:sp>
    </p:spTree>
    <p:extLst>
      <p:ext uri="{BB962C8B-B14F-4D97-AF65-F5344CB8AC3E}">
        <p14:creationId xmlns:p14="http://schemas.microsoft.com/office/powerpoint/2010/main" val="278375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F6F5C43-92D5-B530-A8BF-4EC527B85C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b="1" dirty="0"/>
                  <a:t>Задание 3. Ряд Тейлора</a:t>
                </a:r>
              </a:p>
              <a:p>
                <a:r>
                  <a:rPr lang="ru-RU" dirty="0"/>
                  <a:t>Исследуйте ряд Тейлора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7 −2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в точке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Изобразите графически несколько различных частичных сумм ряда и график исходной функции. Проведите анализ полученных рядов.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F6F5C43-92D5-B530-A8BF-4EC527B85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E54844-7CFE-767F-9F6B-6C04C979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</a:t>
            </a:r>
          </a:p>
        </p:txBody>
      </p:sp>
    </p:spTree>
    <p:extLst>
      <p:ext uri="{BB962C8B-B14F-4D97-AF65-F5344CB8AC3E}">
        <p14:creationId xmlns:p14="http://schemas.microsoft.com/office/powerpoint/2010/main" val="1570923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F3BF7DAE-EC96-A7F7-6176-7498D8F6F46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−2)(7−2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=3;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−33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−14)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=3;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−396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+558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=18;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576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−4752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+13392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−12870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−14)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=90;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F3BF7DAE-EC96-A7F7-6176-7498D8F6F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6E668C5-B50E-CD3B-FA71-508748C5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 (Разложение)</a:t>
            </a:r>
          </a:p>
        </p:txBody>
      </p:sp>
    </p:spTree>
    <p:extLst>
      <p:ext uri="{BB962C8B-B14F-4D97-AF65-F5344CB8AC3E}">
        <p14:creationId xmlns:p14="http://schemas.microsoft.com/office/powerpoint/2010/main" val="3280660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82EFD690-D457-B83C-DD43-6109D0493C9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5)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5760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−63360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+26784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−514800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−378792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−14)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;</a:t>
                </a:r>
              </a:p>
              <a:p>
                <a:r>
                  <a:rPr lang="ru-RU" dirty="0"/>
                  <a:t>Подставляем значения в формулу ряда</a:t>
                </a:r>
                <a:r>
                  <a:rPr lang="en-US" dirty="0"/>
                  <a:t>: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′′(3)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′′′(3)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𝐼𝑉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+…=0+3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+18∙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+90∙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+792∙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+…=0+3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82EFD690-D457-B83C-DD43-6109D0493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752261-026F-9EE5-3E5B-0A668F98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 (Разложение)</a:t>
            </a:r>
          </a:p>
        </p:txBody>
      </p:sp>
    </p:spTree>
    <p:extLst>
      <p:ext uri="{BB962C8B-B14F-4D97-AF65-F5344CB8AC3E}">
        <p14:creationId xmlns:p14="http://schemas.microsoft.com/office/powerpoint/2010/main" val="3545479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56CCEFFD-BDF9-7789-01AC-10053A8BC9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(2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(−1)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Рассмотрим граничные точки</a:t>
                </a:r>
                <a:r>
                  <a:rPr lang="en-US" dirty="0"/>
                  <a:t>: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ru-RU" dirty="0"/>
                  <a:t>Сравним ряд с гармоническим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=1⇒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ряд расходится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(−2)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Рассмотрим первые 3 члены ряда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56CCEFFD-BDF9-7789-01AC-10053A8BC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24AA3F-3B1E-9F66-4522-2BA2CD7F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 (Область сходимости)</a:t>
            </a:r>
          </a:p>
        </p:txBody>
      </p:sp>
    </p:spTree>
    <p:extLst>
      <p:ext uri="{BB962C8B-B14F-4D97-AF65-F5344CB8AC3E}">
        <p14:creationId xmlns:p14="http://schemas.microsoft.com/office/powerpoint/2010/main" val="1292914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0E59673-D3B3-523F-12E0-50FEEA9B24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Модуль каждого последующего члена ряда не меньше предыдущего, а значит ряд расходится по признаку Лейбница.</a:t>
            </a:r>
          </a:p>
          <a:p>
            <a:r>
              <a:rPr lang="ru-RU" dirty="0"/>
              <a:t>Следовательно, область сходимости ряда</a:t>
            </a:r>
            <a:r>
              <a:rPr lang="en-US" dirty="0"/>
              <a:t>:</a:t>
            </a:r>
            <a:r>
              <a:rPr lang="ru-RU" dirty="0"/>
              <a:t> (2,5</a:t>
            </a:r>
            <a:r>
              <a:rPr lang="en-US" dirty="0"/>
              <a:t>; 3,5)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319CD44-8259-BB97-C4B3-8931E214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 (Область сходимости)</a:t>
            </a:r>
          </a:p>
        </p:txBody>
      </p:sp>
    </p:spTree>
    <p:extLst>
      <p:ext uri="{BB962C8B-B14F-4D97-AF65-F5344CB8AC3E}">
        <p14:creationId xmlns:p14="http://schemas.microsoft.com/office/powerpoint/2010/main" val="2986129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B479E-DDC2-0D6A-55EF-D184327F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Задание 3 (График)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2688A7-8690-0649-1910-AE99F78DDF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5113" b="5113"/>
          <a:stretch/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3964204-713A-0D84-6269-F8483CEA38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en-US"/>
              <a:t>Desmos: </a:t>
            </a:r>
            <a:r>
              <a:rPr lang="en-US">
                <a:hlinkClick r:id="rId3"/>
              </a:rPr>
              <a:t>https://www.desmos.com/calculator/jrxtbat641</a:t>
            </a:r>
            <a:endParaRPr lang="en-US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2BC699-ECD7-7B8D-27FC-1B284B37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71" y="1154922"/>
            <a:ext cx="2252464" cy="21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81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B109A91-BF9F-CD03-2985-05E612A2D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Задание 4. Приложение рядов (индивидуальные задание)</a:t>
            </a:r>
          </a:p>
          <a:p>
            <a:pPr marL="342900" indent="-342900">
              <a:buAutoNum type="arabicParenR"/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Вычислить приближённо значение функции с заданной точностью</a:t>
            </a:r>
          </a:p>
          <a:p>
            <a:pPr marL="342900" indent="-342900">
              <a:buAutoNum type="arabicParenR"/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Разлагая подынтегральную функцию в степенной ряд вычислить приближённо интеграл с заданной точностью</a:t>
            </a:r>
          </a:p>
          <a:p>
            <a:pPr marL="342900" indent="-342900">
              <a:buAutoNum type="arabicParenR"/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Найти в виде степенного ряда решение дифференциального уравнения. Изобразить на графике полученное общее решение и решение задачи Коши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5F40CC-1E00-E809-B2E2-140A44A9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 (ИЗ)</a:t>
            </a:r>
          </a:p>
        </p:txBody>
      </p:sp>
    </p:spTree>
    <p:extLst>
      <p:ext uri="{BB962C8B-B14F-4D97-AF65-F5344CB8AC3E}">
        <p14:creationId xmlns:p14="http://schemas.microsoft.com/office/powerpoint/2010/main" val="3197691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FD3D43-D0A2-52C6-A4AD-04AA18DF876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sz="2000" dirty="0">
                    <a:latin typeface="Golos Text" panose="020B0503020202020204"/>
                  </a:rPr>
                  <a:t>Для приближённого вычисления функция заменяется рядом Тейлора или </a:t>
                </a:r>
                <a:r>
                  <a:rPr lang="ru-RU" sz="2000" dirty="0" err="1">
                    <a:latin typeface="Golos Text" panose="020B0503020202020204"/>
                  </a:rPr>
                  <a:t>Маклорена</a:t>
                </a:r>
                <a:r>
                  <a:rPr lang="ru-RU" sz="2000" dirty="0">
                    <a:latin typeface="Golos Text" panose="020B0503020202020204"/>
                  </a:rPr>
                  <a:t>. Чтобы вычислить приближённое значение функции с определённой точностью, вычисляется частичная сумма ряда. Погрешность, то есть остаток ряда, оценивается. Приближённые вычисления имеют смысл только когда возможно оценить остаток ряда. Возможно это тогда, когда остаток ряда имеет </a:t>
                </a:r>
                <a:r>
                  <a:rPr lang="ru-RU" sz="2000" dirty="0" err="1">
                    <a:latin typeface="Golos Text" panose="020B0503020202020204"/>
                  </a:rPr>
                  <a:t>лейбницевский</a:t>
                </a:r>
                <a:r>
                  <a:rPr lang="ru-RU" sz="2000" dirty="0">
                    <a:latin typeface="Golos Text" panose="020B0503020202020204"/>
                  </a:rPr>
                  <a:t> тип</a:t>
                </a:r>
                <a:r>
                  <a:rPr lang="en-US" sz="2000" dirty="0"/>
                  <a:t>:</a:t>
                </a:r>
                <a:r>
                  <a:rPr lang="ru-RU" sz="2000" dirty="0">
                    <a:latin typeface="Golos Text" panose="020B0503020202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&gt;…&gt;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&gt;…, 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=0.</m:t>
                        </m:r>
                      </m:e>
                    </m:func>
                  </m:oMath>
                </a14:m>
                <a:endParaRPr lang="en-US" sz="2000" dirty="0"/>
              </a:p>
              <a:p>
                <a:r>
                  <a:rPr lang="ru-RU" sz="2000" dirty="0">
                    <a:latin typeface="Golos Text" panose="020B0503020202020204"/>
                  </a:rPr>
                  <a:t>В этом случае погрешность не превышает первого отброшенного члена</a:t>
                </a:r>
                <a:r>
                  <a:rPr lang="ru-RU" sz="2000" dirty="0"/>
                  <a:t>.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FD3D43-D0A2-52C6-A4AD-04AA18DF8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850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A13D4A-2CE4-069B-AF74-CAD8E62F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4.1</a:t>
            </a:r>
          </a:p>
        </p:txBody>
      </p:sp>
    </p:spTree>
    <p:extLst>
      <p:ext uri="{BB962C8B-B14F-4D97-AF65-F5344CB8AC3E}">
        <p14:creationId xmlns:p14="http://schemas.microsoft.com/office/powerpoint/2010/main" val="1037993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5D9F8DAD-0A53-83E3-2FC6-872E8796CEE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pPr algn="ctr"/>
                <a:r>
                  <a:rPr lang="ru-RU" b="1" dirty="0"/>
                  <a:t>Вычислить приближённо значение функции с точностью 0,0001</a:t>
                </a:r>
                <a:r>
                  <a:rPr lang="en-US" b="1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+…= 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Переведём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 в радианы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9 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180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9 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180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=0,15707 −0,00064+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где 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остаток ряда, который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=0,0001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Ответ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𝟏𝟓𝟔𝟒𝟑</m:t>
                        </m:r>
                      </m:e>
                    </m:func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5D9F8DAD-0A53-83E3-2FC6-872E8796C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40" t="-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DD7D9E5-98F3-DC81-6E48-BB42F2B6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4.1 (Вар. 7)</a:t>
            </a:r>
          </a:p>
        </p:txBody>
      </p:sp>
    </p:spTree>
    <p:extLst>
      <p:ext uri="{BB962C8B-B14F-4D97-AF65-F5344CB8AC3E}">
        <p14:creationId xmlns:p14="http://schemas.microsoft.com/office/powerpoint/2010/main" val="258367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0754F7E7-1426-70BB-9EB1-F4F2E2E0C7C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Исследуйте интегральную сумму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заданной на отрезке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−1; 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ru-RU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Исследуем интегральную сумму при различных значениях разбиения 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и внутренних точек отрезка 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0754F7E7-1426-70BB-9EB1-F4F2E2E0C7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16CD969-B036-5C21-9586-E911C2A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№ 1</a:t>
            </a:r>
          </a:p>
        </p:txBody>
      </p:sp>
    </p:spTree>
    <p:extLst>
      <p:ext uri="{BB962C8B-B14F-4D97-AF65-F5344CB8AC3E}">
        <p14:creationId xmlns:p14="http://schemas.microsoft.com/office/powerpoint/2010/main" val="1694006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95962C7-22F0-B15B-D42A-4EECA08F0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Для того, чтобы приближённо вычислить определённый интеграл, нужно предварительно разложить подынтегральную функцию в ряд </a:t>
            </a:r>
            <a:r>
              <a:rPr lang="ru-RU" sz="2400" dirty="0" err="1"/>
              <a:t>Маклорена</a:t>
            </a:r>
            <a:r>
              <a:rPr lang="ru-RU" sz="2400" dirty="0"/>
              <a:t>. Главное, чтобы функция была непрерывна на данном промежутке.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3AC0E0-CBEF-ED36-5BED-51F3951A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4.2 </a:t>
            </a:r>
          </a:p>
        </p:txBody>
      </p:sp>
    </p:spTree>
    <p:extLst>
      <p:ext uri="{BB962C8B-B14F-4D97-AF65-F5344CB8AC3E}">
        <p14:creationId xmlns:p14="http://schemas.microsoft.com/office/powerpoint/2010/main" val="4047887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077F1130-F7C7-66E2-1090-DAAB4FBC7E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algn="ctr"/>
                <a:r>
                  <a:rPr lang="ru-RU" b="1" dirty="0"/>
                  <a:t>Разлагая подынтегральную функцию в степенной ряд вычислить приближённо интеграл с точностью 0,0001</a:t>
                </a:r>
                <a:r>
                  <a:rPr lang="en-US" b="1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ru-RU" dirty="0"/>
                  <a:t>Разложим функцию в ряд </a:t>
                </a:r>
                <a:r>
                  <a:rPr lang="ru-RU" dirty="0" err="1"/>
                  <a:t>Маклорена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…;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27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− …)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3!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5!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7!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9!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− …)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1920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110 880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где 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=0,0001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Ответ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nary>
                      <m:naryPr>
                        <m:limLoc m:val="undOvr"/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func>
                          <m:func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e>
                        </m:func>
                      </m:e>
                    </m:nary>
                  </m:oMath>
                </a14:m>
                <a:r>
                  <a:rPr lang="ru-RU" dirty="0"/>
                  <a:t> = </a:t>
                </a:r>
                <a:r>
                  <a:rPr lang="en-US" dirty="0"/>
                  <a:t>0,2338</a:t>
                </a:r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077F1130-F7C7-66E2-1090-DAAB4FBC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843" t="-536" b="-19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82BE315-520B-2C64-6A05-4F40342A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4.2 (Вар. 7)</a:t>
            </a:r>
          </a:p>
        </p:txBody>
      </p:sp>
    </p:spTree>
    <p:extLst>
      <p:ext uri="{BB962C8B-B14F-4D97-AF65-F5344CB8AC3E}">
        <p14:creationId xmlns:p14="http://schemas.microsoft.com/office/powerpoint/2010/main" val="3693955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271A6184-83FC-7569-4CAE-3213A6CBC32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Для некоторых дифференциальных уравнений при некоторых условиях построенный степенной ряд будет сходиться к искомому частному решению.</a:t>
                </a:r>
              </a:p>
              <a:p>
                <a:r>
                  <a:rPr lang="ru-RU" dirty="0"/>
                  <a:t>Разложение частного решения дифференциального уравнения при начальном условии </a:t>
                </a:r>
                <a:r>
                  <a:rPr lang="en-US" dirty="0"/>
                  <a:t>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271A6184-83FC-7569-4CAE-3213A6CBC3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4DC2460-FE09-AAFB-FE01-22BEE960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4.3</a:t>
            </a:r>
          </a:p>
        </p:txBody>
      </p:sp>
    </p:spTree>
    <p:extLst>
      <p:ext uri="{BB962C8B-B14F-4D97-AF65-F5344CB8AC3E}">
        <p14:creationId xmlns:p14="http://schemas.microsoft.com/office/powerpoint/2010/main" val="4276813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CB295DC6-713E-7FC1-8806-9416652B80B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algn="ctr"/>
                <a:r>
                  <a:rPr lang="ru-RU" b="1" dirty="0"/>
                  <a:t>Найти в виде степенного ряда решение дифференциального уравнения, удовлетворяющего заданным начальным условиям. Ограничиться четырьмя членами ряда</a:t>
                </a:r>
                <a:r>
                  <a:rPr lang="en-US" b="1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dirty="0"/>
                  <a:t>В данной задаче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следовательно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=3;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+1=2;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+1)′=2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 </m:t>
                    </m:r>
                  </m:oMath>
                </a14:m>
                <a:r>
                  <a:rPr lang="en-US" dirty="0"/>
                  <a:t>2 + 2 = 4;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’)’ 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))′=(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)′(2+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(2+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′)′=  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)(2+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′)′=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)(2+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′)+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′′)=12+6=18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CB295DC6-713E-7FC1-8806-9416652B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536" r="-425" b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F9EC817-F8E5-0974-6E79-DF6E28A8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4.3 (Вар. 7)</a:t>
            </a:r>
          </a:p>
        </p:txBody>
      </p:sp>
    </p:spTree>
    <p:extLst>
      <p:ext uri="{BB962C8B-B14F-4D97-AF65-F5344CB8AC3E}">
        <p14:creationId xmlns:p14="http://schemas.microsoft.com/office/powerpoint/2010/main" val="168898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9BA7C75-9372-E068-B89D-2434B3D601C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ru-RU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3+2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−2+2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b="1" dirty="0"/>
                  <a:t>Ответ</a:t>
                </a:r>
                <a:r>
                  <a:rPr lang="en-US" b="1" dirty="0"/>
                  <a:t>:</a:t>
                </a:r>
                <a:r>
                  <a:rPr lang="ru-RU" b="1" dirty="0"/>
                  <a:t> </a:t>
                </a:r>
                <a:r>
                  <a:rPr lang="en-US" b="1" dirty="0"/>
                  <a:t>y(x)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ru-RU" b="1" dirty="0"/>
              </a:p>
              <a:p>
                <a:pPr algn="ctr"/>
                <a:endParaRPr lang="en-US" dirty="0"/>
              </a:p>
              <a:p>
                <a:pPr algn="ctr"/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9BA7C75-9372-E068-B89D-2434B3D60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A51229-2141-6D86-1D6F-CC0C1D76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4.3 (Вар. 7)</a:t>
            </a:r>
          </a:p>
        </p:txBody>
      </p:sp>
    </p:spTree>
    <p:extLst>
      <p:ext uri="{BB962C8B-B14F-4D97-AF65-F5344CB8AC3E}">
        <p14:creationId xmlns:p14="http://schemas.microsoft.com/office/powerpoint/2010/main" val="239984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AC857B2-8979-7F21-5FA2-9048A1CA4E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При выполнении данной расчётно-графической работы мы узнали, о том как с помощью рядов можно совершать приближённые вычисления функций, приближённые вычисления </a:t>
            </a:r>
            <a:r>
              <a:rPr lang="ru-RU" sz="2400" dirty="0" err="1"/>
              <a:t>неберущихся</a:t>
            </a:r>
            <a:r>
              <a:rPr lang="ru-RU" sz="2400" dirty="0"/>
              <a:t> интегралов, вычислять трудно-искомые </a:t>
            </a:r>
            <a:r>
              <a:rPr lang="ru-RU" sz="2400" dirty="0" err="1"/>
              <a:t>дифференци</a:t>
            </a:r>
            <a:r>
              <a:rPr lang="en-US" sz="2400" dirty="0"/>
              <a:t>a</a:t>
            </a:r>
            <a:r>
              <a:rPr lang="ru-RU" sz="2400" dirty="0" err="1"/>
              <a:t>льные</a:t>
            </a:r>
            <a:r>
              <a:rPr lang="ru-RU" sz="2400" dirty="0"/>
              <a:t> уравнения</a:t>
            </a:r>
            <a:r>
              <a:rPr lang="en-US" sz="2400" dirty="0"/>
              <a:t>. </a:t>
            </a:r>
            <a:r>
              <a:rPr lang="ru-RU" sz="2400" dirty="0"/>
              <a:t>Вспомнили базовые знания и особенности рядов Тейлора, </a:t>
            </a:r>
            <a:r>
              <a:rPr lang="ru-RU" sz="2400" dirty="0" err="1"/>
              <a:t>Маклорена</a:t>
            </a:r>
            <a:r>
              <a:rPr lang="ru-RU" sz="2400" dirty="0"/>
              <a:t> и Фурье.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BC46BC-F729-53B1-2D1E-78CDBD68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5314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DD7E8A-37D6-2D94-17A2-35464449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Оценочный лист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78793CF-57D1-B9EF-B062-3157E7B2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16396"/>
              </p:ext>
            </p:extLst>
          </p:nvPr>
        </p:nvGraphicFramePr>
        <p:xfrm>
          <a:off x="1185582" y="1488558"/>
          <a:ext cx="6096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32589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73507349"/>
                    </a:ext>
                  </a:extLst>
                </a:gridCol>
              </a:tblGrid>
              <a:tr h="31516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Задание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Студент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8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</a:t>
                      </a:r>
                      <a:r>
                        <a:rPr lang="en-US" dirty="0"/>
                        <a:t> 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Баянов Равиль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1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</a:t>
                      </a:r>
                      <a:r>
                        <a:rPr lang="en-US" dirty="0"/>
                        <a:t>4 </a:t>
                      </a:r>
                      <a:r>
                        <a:rPr lang="ru-RU" dirty="0"/>
                        <a:t>вариант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Состанов</a:t>
                      </a:r>
                      <a:r>
                        <a:rPr lang="ru-RU" dirty="0"/>
                        <a:t> Тимур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6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4 вариант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Баянов Равиль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4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Задание №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Состанов</a:t>
                      </a:r>
                      <a:r>
                        <a:rPr lang="ru-RU" dirty="0"/>
                        <a:t> Тимур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8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262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CE4D0-8188-FF9B-652F-1BED99D3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График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F5A56A-FC03-808E-2ED2-51E8B20C6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37116" y="1039813"/>
            <a:ext cx="7230105" cy="3735387"/>
          </a:xfrm>
        </p:spPr>
      </p:pic>
    </p:spTree>
    <p:extLst>
      <p:ext uri="{BB962C8B-B14F-4D97-AF65-F5344CB8AC3E}">
        <p14:creationId xmlns:p14="http://schemas.microsoft.com/office/powerpoint/2010/main" val="367477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1F8A5-C7F8-A83D-B65E-8377C189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3BC1D0-BC03-1B19-B64B-7DF444C87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011" r="12011"/>
          <a:stretch/>
        </p:blipFill>
        <p:spPr>
          <a:xfrm>
            <a:off x="457200" y="1353636"/>
            <a:ext cx="4608513" cy="34253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6DD9A732-8BD8-551E-9414-BCFA78D10ED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sz="1600" dirty="0"/>
                  <a:t>Рассмотрим разбиение при </a:t>
                </a:r>
                <a:endParaRPr lang="en-US" sz="1600" dirty="0"/>
              </a:p>
              <a:p>
                <a:r>
                  <a:rPr lang="en-US" sz="1600" dirty="0"/>
                  <a:t>n = 4:</a:t>
                </a:r>
              </a:p>
              <a:p>
                <a:r>
                  <a:rPr lang="ru-RU" sz="1600" dirty="0"/>
                  <a:t>Шаг разбиения</a:t>
                </a:r>
                <a:r>
                  <a:rPr lang="en-US" sz="1600" dirty="0"/>
                  <a:t>:</a:t>
                </a:r>
              </a:p>
              <a:p>
                <a:r>
                  <a:rPr lang="en-US" sz="1600" dirty="0"/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Положения внутренней точки 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крайние и центральное</a:t>
                </a:r>
              </a:p>
              <a:p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 = 0; t = 1; t = 0,5)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6DD9A732-8BD8-551E-9414-BCFA78D10E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446" t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3BED6F2-943D-B70E-625C-6DA6D27E3790}"/>
              </a:ext>
            </a:extLst>
          </p:cNvPr>
          <p:cNvSpPr txBox="1"/>
          <p:nvPr/>
        </p:nvSpPr>
        <p:spPr>
          <a:xfrm>
            <a:off x="2427069" y="90901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07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12A3F-C83C-B3FE-B624-B6D5FCCB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1208A0-7381-8BCE-A36F-9D3156B90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3405" y="1621219"/>
            <a:ext cx="4051300" cy="257257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D1534A-CB73-429C-0D2D-F5EC2BE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1219"/>
            <a:ext cx="4425821" cy="257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B2915-1A9A-6E1E-BAC5-FFBA4E1CF3C8}"/>
              </a:ext>
            </a:extLst>
          </p:cNvPr>
          <p:cNvSpPr txBox="1"/>
          <p:nvPr/>
        </p:nvSpPr>
        <p:spPr>
          <a:xfrm>
            <a:off x="2172032" y="120502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FFC8C-D9A6-AD85-899D-4BEE5CF23ECB}"/>
              </a:ext>
            </a:extLst>
          </p:cNvPr>
          <p:cNvSpPr txBox="1"/>
          <p:nvPr/>
        </p:nvSpPr>
        <p:spPr>
          <a:xfrm>
            <a:off x="6471684" y="120502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051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FD63A-6EA2-F781-59B7-102D817D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8AEACA-7782-AC3D-3510-659FA2B953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5486" r="15486"/>
          <a:stretch/>
        </p:blipFill>
        <p:spPr>
          <a:xfrm>
            <a:off x="457200" y="1353636"/>
            <a:ext cx="4608513" cy="34253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86676349-7089-9556-9444-021D32A625E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sz="1600" dirty="0"/>
                  <a:t>Рассмотрим разбиение при </a:t>
                </a:r>
                <a:endParaRPr lang="en-US" sz="1600" dirty="0"/>
              </a:p>
              <a:p>
                <a:r>
                  <a:rPr lang="en-US" sz="1600" dirty="0"/>
                  <a:t>n = 8:</a:t>
                </a:r>
              </a:p>
              <a:p>
                <a:r>
                  <a:rPr lang="ru-RU" sz="1600" dirty="0"/>
                  <a:t>Шаг разбиения</a:t>
                </a:r>
                <a:r>
                  <a:rPr lang="en-US" sz="1600" dirty="0"/>
                  <a:t>:</a:t>
                </a:r>
              </a:p>
              <a:p>
                <a:r>
                  <a:rPr lang="en-US" sz="1600" dirty="0"/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Положения внутренней точки 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крайние и центральное</a:t>
                </a:r>
              </a:p>
              <a:p>
                <a:r>
                  <a:rPr lang="ru-RU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 = 0; t = 1; t = 0,5)</a:t>
                </a:r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86676349-7089-9556-9444-021D32A62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446" t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DD31E3-31EF-9EC7-86B3-E400B4659BF3}"/>
              </a:ext>
            </a:extLst>
          </p:cNvPr>
          <p:cNvSpPr txBox="1"/>
          <p:nvPr/>
        </p:nvSpPr>
        <p:spPr>
          <a:xfrm>
            <a:off x="2092683" y="90901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0210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9157</TotalTime>
  <Words>2480</Words>
  <Application>Microsoft Office PowerPoint</Application>
  <PresentationFormat>Экран (16:9)</PresentationFormat>
  <Paragraphs>326</Paragraphs>
  <Slides>57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5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Times New Roman</vt:lpstr>
      <vt:lpstr>Тема1</vt:lpstr>
      <vt:lpstr>Расчётно-графическая работа по математике(продвинутый уровень) за второй семестр 1 часть вариант 6</vt:lpstr>
      <vt:lpstr>Условия заданий</vt:lpstr>
      <vt:lpstr>Условия заданий</vt:lpstr>
      <vt:lpstr>Условия заданий</vt:lpstr>
      <vt:lpstr>Задание № 1</vt:lpstr>
      <vt:lpstr>График</vt:lpstr>
      <vt:lpstr>Задание 1a</vt:lpstr>
      <vt:lpstr>Задание 1a</vt:lpstr>
      <vt:lpstr>Задание 1a</vt:lpstr>
      <vt:lpstr>Задание 1a</vt:lpstr>
      <vt:lpstr>Задание 1a</vt:lpstr>
      <vt:lpstr>Задание 1a</vt:lpstr>
      <vt:lpstr>Задание 1a (Заключение)</vt:lpstr>
      <vt:lpstr>Задание 1b</vt:lpstr>
      <vt:lpstr>Задание 1b</vt:lpstr>
      <vt:lpstr>Задание 1b</vt:lpstr>
      <vt:lpstr>Задание 1b</vt:lpstr>
      <vt:lpstr>Задание 1b</vt:lpstr>
      <vt:lpstr>Задание 1b</vt:lpstr>
      <vt:lpstr>Задание 1b</vt:lpstr>
      <vt:lpstr>Задание 1b</vt:lpstr>
      <vt:lpstr>Задание 1b</vt:lpstr>
      <vt:lpstr>Задание 1b</vt:lpstr>
      <vt:lpstr>Задание 1b (Интеграл)</vt:lpstr>
      <vt:lpstr>Задание 1b (Таблица сравнения)</vt:lpstr>
      <vt:lpstr>Задание 1b (Заключение)</vt:lpstr>
      <vt:lpstr>Задание 2</vt:lpstr>
      <vt:lpstr>Задание 2 (График кривой)</vt:lpstr>
      <vt:lpstr>Задание 2 (Вычисление интеграла)</vt:lpstr>
      <vt:lpstr>Задание 2 (Вычисление интеграла)</vt:lpstr>
      <vt:lpstr>Задание 2 (Оценка правдоподности)</vt:lpstr>
      <vt:lpstr>Задание 2 (Оценка правдоподбности)</vt:lpstr>
      <vt:lpstr>Задание 2 (Заключение)</vt:lpstr>
      <vt:lpstr>Задание 4</vt:lpstr>
      <vt:lpstr>Задание 4 (Решение)</vt:lpstr>
      <vt:lpstr>Вывод</vt:lpstr>
      <vt:lpstr>Оценочный лист</vt:lpstr>
      <vt:lpstr>Расчётно-графическая работа по математике(продвинутый уровень) за второй семестр 2 часть вариант 6</vt:lpstr>
      <vt:lpstr>Условия заданий</vt:lpstr>
      <vt:lpstr>Условия заданий</vt:lpstr>
      <vt:lpstr>Задание 3</vt:lpstr>
      <vt:lpstr>Задание 3 (Разложение)</vt:lpstr>
      <vt:lpstr>Задание 3 (Разложение)</vt:lpstr>
      <vt:lpstr>Задание 3 (Область сходимости)</vt:lpstr>
      <vt:lpstr>Задание 3 (Область сходимости)</vt:lpstr>
      <vt:lpstr>Задание 3 (График)</vt:lpstr>
      <vt:lpstr>Задание 4 (ИЗ)</vt:lpstr>
      <vt:lpstr>Задание 4.1</vt:lpstr>
      <vt:lpstr>Задание 4.1 (Вар. 7)</vt:lpstr>
      <vt:lpstr>Задание 4.2 </vt:lpstr>
      <vt:lpstr>Задание 4.2 (Вар. 7)</vt:lpstr>
      <vt:lpstr>Задание 4.3</vt:lpstr>
      <vt:lpstr>Задание 4.3 (Вар. 7)</vt:lpstr>
      <vt:lpstr>Задание 4.3 (Вар. 7)</vt:lpstr>
      <vt:lpstr>Вывод</vt:lpstr>
      <vt:lpstr>Оценочный лист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Ravil Bayanov</cp:lastModifiedBy>
  <cp:revision>121</cp:revision>
  <dcterms:created xsi:type="dcterms:W3CDTF">2014-06-27T12:30:22Z</dcterms:created>
  <dcterms:modified xsi:type="dcterms:W3CDTF">2023-06-03T13:54:16Z</dcterms:modified>
</cp:coreProperties>
</file>